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355" r:id="rId2"/>
    <p:sldId id="567" r:id="rId3"/>
    <p:sldId id="568" r:id="rId4"/>
    <p:sldId id="569" r:id="rId5"/>
    <p:sldId id="1013" r:id="rId6"/>
    <p:sldId id="1014" r:id="rId7"/>
    <p:sldId id="1015" r:id="rId8"/>
    <p:sldId id="1016" r:id="rId9"/>
    <p:sldId id="1018" r:id="rId10"/>
    <p:sldId id="1019" r:id="rId11"/>
    <p:sldId id="1011" r:id="rId12"/>
    <p:sldId id="1038" r:id="rId13"/>
    <p:sldId id="1022" r:id="rId14"/>
    <p:sldId id="1024" r:id="rId15"/>
    <p:sldId id="1025" r:id="rId16"/>
    <p:sldId id="1026" r:id="rId17"/>
    <p:sldId id="1027" r:id="rId18"/>
    <p:sldId id="1036" r:id="rId19"/>
    <p:sldId id="616" r:id="rId20"/>
    <p:sldId id="1000" r:id="rId21"/>
    <p:sldId id="619" r:id="rId2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3009" autoAdjust="0"/>
    <p:restoredTop sz="73492" autoAdjust="0"/>
  </p:normalViewPr>
  <p:slideViewPr>
    <p:cSldViewPr snapToGrid="0" snapToObjects="1">
      <p:cViewPr varScale="1">
        <p:scale>
          <a:sx n="80" d="100"/>
          <a:sy n="80" d="100"/>
        </p:scale>
        <p:origin x="-2430" y="-96"/>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xmlns=""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coe.int/en/web/cybercrime-staging/glac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This session will be divided into 4 parts.</a:t>
            </a:r>
          </a:p>
          <a:p>
            <a:r>
              <a:rPr lang="en-GB" sz="1200" dirty="0"/>
              <a:t>The first part of the session will provide an overview of C-PROC and the work it is conducting. </a:t>
            </a:r>
          </a:p>
          <a:p>
            <a:r>
              <a:rPr lang="en-GB" sz="1200" dirty="0"/>
              <a:t>The second part of the session will look at the structure of the Specialized Judicial Course on International Cooperation.</a:t>
            </a:r>
          </a:p>
          <a:p>
            <a:r>
              <a:rPr lang="en-GB" sz="1200" dirty="0"/>
              <a:t>The third part of the session will provide an opportunity for the participants to introduce themselves.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The fourth part of the session will summarise the session objectives.</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xmlns="" val="1417992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mn-lt"/>
                <a:ea typeface="MS PGothic" pitchFamily="34" charset="-128"/>
                <a:cs typeface="ＭＳ Ｐゴシック" charset="0"/>
              </a:rPr>
              <a:t>This slide provides information about the Cybercrime Program Office (C-PROC). This is the main body responsible for promoting the approach of the Council of Europe to support capacity building in terms of criminal justice capabilities on cybercrime and electronic evidence. </a:t>
            </a:r>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a:p>
        </p:txBody>
      </p:sp>
    </p:spTree>
    <p:extLst>
      <p:ext uri="{BB962C8B-B14F-4D97-AF65-F5344CB8AC3E}">
        <p14:creationId xmlns:p14="http://schemas.microsoft.com/office/powerpoint/2010/main" xmlns="" val="23185027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en-GB" sz="1200" kern="1200" dirty="0">
                <a:solidFill>
                  <a:schemeClr val="tx1"/>
                </a:solidFill>
                <a:latin typeface="+mn-lt"/>
                <a:ea typeface="MS PGothic" pitchFamily="34" charset="-128"/>
                <a:cs typeface="ＭＳ Ｐゴシック" charset="0"/>
              </a:rPr>
              <a:t>This slide lists different ongoing projects being run by the Cybercrime Program Office (C-PROC). The trainer can explain that since C-PROC became operational in April 2014, it has initiated a number of projects – many of which have been concluded. The trainer can explain that the current ongoing projects. The trainer may share details of the programmes listed on the slide:</a:t>
            </a:r>
          </a:p>
          <a:p>
            <a:endParaRPr lang="en-GB" sz="1200" kern="1200" dirty="0">
              <a:solidFill>
                <a:schemeClr val="tx1"/>
              </a:solidFill>
              <a:latin typeface="+mn-lt"/>
              <a:ea typeface="MS PGothic" pitchFamily="34" charset="-128"/>
              <a:cs typeface="ＭＳ Ｐゴシック" charset="0"/>
            </a:endParaRPr>
          </a:p>
          <a:p>
            <a:r>
              <a:rPr lang="en-US" b="1" dirty="0">
                <a:effectLst/>
                <a:latin typeface="Open Sans"/>
              </a:rPr>
              <a:t>GLACY+ </a:t>
            </a:r>
            <a:r>
              <a:rPr lang="en-US" dirty="0">
                <a:effectLst/>
                <a:latin typeface="Open Sans"/>
              </a:rPr>
              <a:t>is a Joint project of the European Union (Instrument Contributing to Peace and Stability) and the Council of Europe.</a:t>
            </a:r>
          </a:p>
          <a:p>
            <a:r>
              <a:rPr lang="en-US" dirty="0">
                <a:effectLst/>
                <a:latin typeface="Open Sans"/>
              </a:rPr>
              <a:t>GLACY+ is intended to extend the experience of the </a:t>
            </a:r>
            <a:r>
              <a:rPr lang="en-US" u="none" strike="noStrike" dirty="0">
                <a:solidFill>
                  <a:srgbClr val="007BC8"/>
                </a:solidFill>
                <a:effectLst/>
                <a:latin typeface="Open Sans"/>
                <a:hlinkClick r:id="rId3"/>
              </a:rPr>
              <a:t>GLACY project</a:t>
            </a:r>
            <a:r>
              <a:rPr lang="en-US" dirty="0">
                <a:effectLst/>
                <a:latin typeface="Open Sans"/>
              </a:rPr>
              <a:t> (2013 – 2016) and supports fifteen priority and hub countries in Africa, Asia-Pacific and Latin America and the Caribbean region – Benin, Burkina Faso, Cabo Verde, Chile, Costa Rica, Dominican Republic, Ghana, Mauritius, Morocco, Nigeria, Paraguay, Philippines, Senegal, Sri Lanka and Tonga. These countries may serve as hubs to share their experience within their respective regions.</a:t>
            </a:r>
          </a:p>
          <a:p>
            <a:r>
              <a:rPr lang="en-US" b="0" dirty="0">
                <a:effectLst/>
                <a:latin typeface="Open Sans"/>
              </a:rPr>
              <a:t>Objectives:</a:t>
            </a:r>
          </a:p>
          <a:p>
            <a:r>
              <a:rPr lang="en-US" dirty="0">
                <a:effectLst/>
                <a:latin typeface="Open Sans"/>
              </a:rPr>
              <a:t>To strengthen the capacities of States worldwide to apply legislation on cybercrime and electronic evidence and enhance their abilities for effective international cooperation in this area.</a:t>
            </a:r>
          </a:p>
          <a:p>
            <a:pPr>
              <a:buFont typeface="+mj-lt"/>
              <a:buAutoNum type="arabicPeriod"/>
            </a:pPr>
            <a:r>
              <a:rPr lang="en-US" dirty="0">
                <a:effectLst/>
              </a:rPr>
              <a:t>To promote consistent cybercrime legislation, policies and strategies;</a:t>
            </a:r>
          </a:p>
          <a:p>
            <a:pPr>
              <a:buFont typeface="+mj-lt"/>
              <a:buAutoNum type="arabicPeriod"/>
            </a:pPr>
            <a:r>
              <a:rPr lang="en-US" dirty="0">
                <a:effectLst/>
              </a:rPr>
              <a:t>To strengthen the capacity of police authorities to investigate cybercrime and engage in effective police-to-police cooperation with each other as well as with cybercrime units in Europe and other regions;</a:t>
            </a:r>
          </a:p>
          <a:p>
            <a:pPr>
              <a:buFont typeface="+mj-lt"/>
              <a:buAutoNum type="arabicPeriod"/>
            </a:pPr>
            <a:r>
              <a:rPr lang="en-US" dirty="0">
                <a:effectLst/>
              </a:rPr>
              <a:t>To enable criminal justice authorities to apply legislation and prosecute and adjudicate cases of cybercrime and electronic evidence and engage in international cooperation.</a:t>
            </a:r>
          </a:p>
          <a:p>
            <a:r>
              <a:rPr lang="en-US" b="0" i="0" dirty="0">
                <a:solidFill>
                  <a:srgbClr val="161616"/>
                </a:solidFill>
                <a:effectLst/>
                <a:latin typeface="Open Sans"/>
              </a:rPr>
              <a:t/>
            </a:r>
            <a:br>
              <a:rPr lang="en-US" b="0" i="0" dirty="0">
                <a:solidFill>
                  <a:srgbClr val="161616"/>
                </a:solidFill>
                <a:effectLst/>
                <a:latin typeface="Open Sans"/>
              </a:rPr>
            </a:br>
            <a:r>
              <a:rPr lang="en-US" sz="1200" b="1" kern="1200" dirty="0" err="1">
                <a:solidFill>
                  <a:schemeClr val="tx1"/>
                </a:solidFill>
                <a:latin typeface="+mn-lt"/>
                <a:ea typeface="MS PGothic" pitchFamily="34" charset="-128"/>
                <a:cs typeface="ＭＳ Ｐゴシック" charset="0"/>
              </a:rPr>
              <a:t>CyberEast</a:t>
            </a:r>
            <a:r>
              <a:rPr lang="en-US" sz="1200" b="1" kern="1200" dirty="0">
                <a:solidFill>
                  <a:schemeClr val="tx1"/>
                </a:solidFill>
                <a:latin typeface="+mn-lt"/>
                <a:ea typeface="MS PGothic" pitchFamily="34" charset="-128"/>
                <a:cs typeface="ＭＳ Ｐゴシック" charset="0"/>
              </a:rPr>
              <a:t> </a:t>
            </a:r>
            <a:r>
              <a:rPr lang="en-US" sz="1200" kern="1200" dirty="0">
                <a:solidFill>
                  <a:schemeClr val="tx1"/>
                </a:solidFill>
                <a:latin typeface="+mn-lt"/>
                <a:ea typeface="MS PGothic" pitchFamily="34" charset="-128"/>
                <a:cs typeface="ＭＳ Ｐゴシック" charset="0"/>
              </a:rPr>
              <a:t>is a joint project of the European Union and the Council of Europe, implemented in the Eastern Partnership region by the Council of Europe under the European </a:t>
            </a:r>
            <a:r>
              <a:rPr lang="en-US" sz="1200" kern="1200" dirty="0" err="1">
                <a:solidFill>
                  <a:schemeClr val="tx1"/>
                </a:solidFill>
                <a:latin typeface="+mn-lt"/>
                <a:ea typeface="MS PGothic" pitchFamily="34" charset="-128"/>
                <a:cs typeface="ＭＳ Ｐゴシック" charset="0"/>
              </a:rPr>
              <a:t>Neighbourhood</a:t>
            </a:r>
            <a:r>
              <a:rPr lang="en-US" sz="1200" kern="1200" dirty="0">
                <a:solidFill>
                  <a:schemeClr val="tx1"/>
                </a:solidFill>
                <a:latin typeface="+mn-lt"/>
                <a:ea typeface="MS PGothic" pitchFamily="34" charset="-128"/>
                <a:cs typeface="ＭＳ Ｐゴシック" charset="0"/>
              </a:rPr>
              <a:t> East Instrument (ENI). </a:t>
            </a:r>
          </a:p>
          <a:p>
            <a:r>
              <a:rPr lang="en-US" sz="1200" kern="1200" dirty="0">
                <a:solidFill>
                  <a:schemeClr val="tx1"/>
                </a:solidFill>
                <a:latin typeface="+mn-lt"/>
                <a:ea typeface="MS PGothic" pitchFamily="34" charset="-128"/>
                <a:cs typeface="ＭＳ Ｐゴシック" charset="0"/>
              </a:rPr>
              <a:t>Participating countries: Armenia, Azerbaijan, Belarus, Georgia, Moldova and Ukraine. </a:t>
            </a:r>
          </a:p>
          <a:p>
            <a:r>
              <a:rPr lang="en-US" sz="1200" kern="1200" dirty="0">
                <a:solidFill>
                  <a:schemeClr val="tx1"/>
                </a:solidFill>
                <a:latin typeface="+mn-lt"/>
                <a:ea typeface="MS PGothic" pitchFamily="34" charset="-128"/>
                <a:cs typeface="ＭＳ Ｐゴシック" charset="0"/>
              </a:rPr>
              <a:t>The project aims at adopting legislative and policy frameworks compliant to the Budapest Convention on Cybercrime and related instruments, reinforcing the capacities of judicial and law enforcement authorities and interagency cooperation, and increasing efficient international cooperation and trust on criminal justice, cybercrime and electronic evidence, including between service providers and law enforcement.</a:t>
            </a:r>
          </a:p>
          <a:p>
            <a:endParaRPr lang="en-US" sz="1200" kern="1200" dirty="0">
              <a:solidFill>
                <a:schemeClr val="tx1"/>
              </a:solidFill>
              <a:latin typeface="+mn-lt"/>
              <a:ea typeface="MS PGothic" pitchFamily="34" charset="-128"/>
              <a:cs typeface="ＭＳ Ｐゴシック" charset="0"/>
            </a:endParaRPr>
          </a:p>
          <a:p>
            <a:r>
              <a:rPr lang="en-US" sz="1200" b="1" kern="1200" dirty="0" err="1">
                <a:solidFill>
                  <a:schemeClr val="tx1"/>
                </a:solidFill>
                <a:latin typeface="+mn-lt"/>
                <a:ea typeface="MS PGothic" pitchFamily="34" charset="-128"/>
                <a:cs typeface="ＭＳ Ｐゴシック" charset="0"/>
              </a:rPr>
              <a:t>iPROCEEDS</a:t>
            </a:r>
            <a:r>
              <a:rPr lang="en-US" sz="1200" b="1" kern="1200" dirty="0">
                <a:solidFill>
                  <a:schemeClr val="tx1"/>
                </a:solidFill>
                <a:latin typeface="+mn-lt"/>
                <a:ea typeface="MS PGothic" pitchFamily="34" charset="-128"/>
                <a:cs typeface="ＭＳ Ｐゴシック" charset="0"/>
              </a:rPr>
              <a:t> – 2: </a:t>
            </a:r>
            <a:r>
              <a:rPr lang="en-US" sz="1200" kern="1200" dirty="0">
                <a:solidFill>
                  <a:schemeClr val="tx1"/>
                </a:solidFill>
                <a:latin typeface="+mn-lt"/>
                <a:ea typeface="MS PGothic" pitchFamily="34" charset="-128"/>
                <a:cs typeface="ＭＳ Ｐゴシック" charset="0"/>
              </a:rPr>
              <a:t>Cooperation on Cybercrime under the Instrument of Pre-accession Assistance (IPA) – is a Joint project of the European Union and the Council of Europe. Participating countries/areas: Albania, Bosnia and Herzegovina, Montenegro, North Macedonia, Serbia, Turkey and Kosovo* Objective: To further strengthen the capacity of authorities in project countries and areas to search, seize and confiscate cybercrime proceeds and prevent money laundering on the Internet and to secure electronic evidence. *This designation is without prejudice to positions on status, and is in line with UNSC 1244 and the ICJ Opinion on the Kosovo Declaration of Independence. </a:t>
            </a:r>
          </a:p>
          <a:p>
            <a:endParaRPr lang="en-US" sz="1200" kern="1200" dirty="0">
              <a:solidFill>
                <a:schemeClr val="tx1"/>
              </a:solidFill>
              <a:latin typeface="+mn-lt"/>
              <a:ea typeface="MS PGothic" pitchFamily="34" charset="-128"/>
              <a:cs typeface="ＭＳ Ｐゴシック" charset="0"/>
            </a:endParaRPr>
          </a:p>
          <a:p>
            <a:r>
              <a:rPr lang="en-US" sz="1200" b="1" kern="1200" dirty="0" err="1">
                <a:solidFill>
                  <a:schemeClr val="tx1"/>
                </a:solidFill>
                <a:latin typeface="+mn-lt"/>
                <a:ea typeface="MS PGothic" pitchFamily="34" charset="-128"/>
                <a:cs typeface="ＭＳ Ｐゴシック" charset="0"/>
              </a:rPr>
              <a:t>CyberSouth</a:t>
            </a:r>
            <a:r>
              <a:rPr lang="en-US" sz="1200" b="1" kern="1200" dirty="0">
                <a:solidFill>
                  <a:schemeClr val="tx1"/>
                </a:solidFill>
                <a:latin typeface="+mn-lt"/>
                <a:ea typeface="MS PGothic" pitchFamily="34" charset="-128"/>
                <a:cs typeface="ＭＳ Ｐゴシック" charset="0"/>
              </a:rPr>
              <a:t> </a:t>
            </a:r>
            <a:r>
              <a:rPr lang="en-US" sz="1200" kern="1200" dirty="0">
                <a:solidFill>
                  <a:schemeClr val="tx1"/>
                </a:solidFill>
                <a:latin typeface="+mn-lt"/>
                <a:ea typeface="MS PGothic" pitchFamily="34" charset="-128"/>
                <a:cs typeface="ＭＳ Ｐゴシック" charset="0"/>
              </a:rPr>
              <a:t>is a joint project of the European Union (European </a:t>
            </a:r>
            <a:r>
              <a:rPr lang="en-US" sz="1200" kern="1200" dirty="0" err="1">
                <a:solidFill>
                  <a:schemeClr val="tx1"/>
                </a:solidFill>
                <a:latin typeface="+mn-lt"/>
                <a:ea typeface="MS PGothic" pitchFamily="34" charset="-128"/>
                <a:cs typeface="ＭＳ Ｐゴシック" charset="0"/>
              </a:rPr>
              <a:t>Neighbourhood</a:t>
            </a:r>
            <a:r>
              <a:rPr lang="en-US" sz="1200" kern="1200" dirty="0">
                <a:solidFill>
                  <a:schemeClr val="tx1"/>
                </a:solidFill>
                <a:latin typeface="+mn-lt"/>
                <a:ea typeface="MS PGothic" pitchFamily="34" charset="-128"/>
                <a:cs typeface="ＭＳ Ｐゴシック" charset="0"/>
              </a:rPr>
              <a:t> Instrument) and the Council of Europe. </a:t>
            </a:r>
            <a:r>
              <a:rPr lang="en-US" sz="1200" kern="1200" dirty="0" err="1">
                <a:solidFill>
                  <a:schemeClr val="tx1"/>
                </a:solidFill>
                <a:latin typeface="+mn-lt"/>
                <a:ea typeface="MS PGothic" pitchFamily="34" charset="-128"/>
                <a:cs typeface="ＭＳ Ｐゴシック" charset="0"/>
              </a:rPr>
              <a:t>CyberSouth</a:t>
            </a:r>
            <a:r>
              <a:rPr lang="en-US" sz="1200" kern="1200" dirty="0">
                <a:solidFill>
                  <a:schemeClr val="tx1"/>
                </a:solidFill>
                <a:latin typeface="+mn-lt"/>
                <a:ea typeface="MS PGothic" pitchFamily="34" charset="-128"/>
                <a:cs typeface="ＭＳ Ｐゴシック" charset="0"/>
              </a:rPr>
              <a:t> aims to strengthen legislation and institutional capacities on cybercrime and electronic evidence in the region of the Southern </a:t>
            </a:r>
            <a:r>
              <a:rPr lang="en-US" sz="1200" kern="1200" dirty="0" err="1">
                <a:solidFill>
                  <a:schemeClr val="tx1"/>
                </a:solidFill>
                <a:latin typeface="+mn-lt"/>
                <a:ea typeface="MS PGothic" pitchFamily="34" charset="-128"/>
                <a:cs typeface="ＭＳ Ｐゴシック" charset="0"/>
              </a:rPr>
              <a:t>Neighbourhood</a:t>
            </a:r>
            <a:r>
              <a:rPr lang="en-US" sz="1200" kern="1200" dirty="0">
                <a:solidFill>
                  <a:schemeClr val="tx1"/>
                </a:solidFill>
                <a:latin typeface="+mn-lt"/>
                <a:ea typeface="MS PGothic" pitchFamily="34" charset="-128"/>
                <a:cs typeface="ＭＳ Ｐゴシック" charset="0"/>
              </a:rPr>
              <a:t> in line with human rights and rule of law requirements. </a:t>
            </a:r>
          </a:p>
          <a:p>
            <a:r>
              <a:rPr lang="en-US" sz="1200" kern="1200" dirty="0">
                <a:solidFill>
                  <a:schemeClr val="tx1"/>
                </a:solidFill>
                <a:latin typeface="+mn-lt"/>
                <a:ea typeface="MS PGothic" pitchFamily="34" charset="-128"/>
                <a:cs typeface="ＭＳ Ｐゴシック" charset="0"/>
              </a:rPr>
              <a:t>Project area: Southern </a:t>
            </a:r>
            <a:r>
              <a:rPr lang="en-US" sz="1200" kern="1200" dirty="0" err="1">
                <a:solidFill>
                  <a:schemeClr val="tx1"/>
                </a:solidFill>
                <a:latin typeface="+mn-lt"/>
                <a:ea typeface="MS PGothic" pitchFamily="34" charset="-128"/>
                <a:cs typeface="ＭＳ Ｐゴシック" charset="0"/>
              </a:rPr>
              <a:t>Neighbourhood</a:t>
            </a:r>
            <a:r>
              <a:rPr lang="en-US" sz="1200" kern="1200" dirty="0">
                <a:solidFill>
                  <a:schemeClr val="tx1"/>
                </a:solidFill>
                <a:latin typeface="+mn-lt"/>
                <a:ea typeface="MS PGothic" pitchFamily="34" charset="-128"/>
                <a:cs typeface="ＭＳ Ｐゴシック" charset="0"/>
              </a:rPr>
              <a:t> region </a:t>
            </a:r>
          </a:p>
          <a:p>
            <a:r>
              <a:rPr lang="en-US" sz="1200" kern="1200" dirty="0">
                <a:solidFill>
                  <a:schemeClr val="tx1"/>
                </a:solidFill>
                <a:latin typeface="+mn-lt"/>
                <a:ea typeface="MS PGothic" pitchFamily="34" charset="-128"/>
                <a:cs typeface="ＭＳ Ｐゴシック" charset="0"/>
              </a:rPr>
              <a:t>Initial priority areas: Algeria, Jordan, Lebanon, Morocco and Tunisia </a:t>
            </a:r>
          </a:p>
          <a:p>
            <a:r>
              <a:rPr lang="en-US" sz="1200" kern="1200" dirty="0">
                <a:solidFill>
                  <a:schemeClr val="tx1"/>
                </a:solidFill>
                <a:latin typeface="+mn-lt"/>
                <a:ea typeface="MS PGothic" pitchFamily="34" charset="-128"/>
                <a:cs typeface="ＭＳ Ｐゴシック" charset="0"/>
              </a:rPr>
              <a:t>Objectives: </a:t>
            </a:r>
          </a:p>
          <a:p>
            <a:pPr marL="228600" indent="-228600">
              <a:buAutoNum type="arabicPeriod"/>
            </a:pPr>
            <a:r>
              <a:rPr lang="en-US" sz="1200" kern="1200" dirty="0">
                <a:solidFill>
                  <a:schemeClr val="tx1"/>
                </a:solidFill>
                <a:latin typeface="+mn-lt"/>
                <a:ea typeface="MS PGothic" pitchFamily="34" charset="-128"/>
                <a:cs typeface="ＭＳ Ｐゴシック" charset="0"/>
              </a:rPr>
              <a:t>Legislation </a:t>
            </a:r>
          </a:p>
          <a:p>
            <a:pPr marL="228600" indent="-228600">
              <a:buAutoNum type="arabicPeriod"/>
            </a:pPr>
            <a:r>
              <a:rPr lang="en-US" sz="1200" kern="1200" dirty="0" err="1">
                <a:solidFill>
                  <a:schemeClr val="tx1"/>
                </a:solidFill>
                <a:latin typeface="+mn-lt"/>
                <a:ea typeface="MS PGothic" pitchFamily="34" charset="-128"/>
                <a:cs typeface="ＭＳ Ｐゴシック" charset="0"/>
              </a:rPr>
              <a:t>Specialised</a:t>
            </a:r>
            <a:r>
              <a:rPr lang="en-US" sz="1200" kern="1200" dirty="0">
                <a:solidFill>
                  <a:schemeClr val="tx1"/>
                </a:solidFill>
                <a:latin typeface="+mn-lt"/>
                <a:ea typeface="MS PGothic" pitchFamily="34" charset="-128"/>
                <a:cs typeface="ＭＳ Ｐゴシック" charset="0"/>
              </a:rPr>
              <a:t> services and interagency as well as public/private cooperation </a:t>
            </a:r>
          </a:p>
          <a:p>
            <a:pPr marL="228600" indent="-228600">
              <a:buAutoNum type="arabicPeriod"/>
            </a:pPr>
            <a:r>
              <a:rPr lang="en-US" sz="1200" kern="1200" dirty="0">
                <a:solidFill>
                  <a:schemeClr val="tx1"/>
                </a:solidFill>
                <a:latin typeface="+mn-lt"/>
                <a:ea typeface="MS PGothic" pitchFamily="34" charset="-128"/>
                <a:cs typeface="ＭＳ Ｐゴシック" charset="0"/>
              </a:rPr>
              <a:t>Judicial training </a:t>
            </a:r>
          </a:p>
          <a:p>
            <a:pPr marL="228600" indent="-228600">
              <a:buAutoNum type="arabicPeriod"/>
            </a:pPr>
            <a:r>
              <a:rPr lang="en-US" sz="1200" kern="1200" dirty="0">
                <a:solidFill>
                  <a:schemeClr val="tx1"/>
                </a:solidFill>
                <a:latin typeface="+mn-lt"/>
                <a:ea typeface="MS PGothic" pitchFamily="34" charset="-128"/>
                <a:cs typeface="ＭＳ Ｐゴシック" charset="0"/>
              </a:rPr>
              <a:t>International cooperation </a:t>
            </a:r>
          </a:p>
          <a:p>
            <a:pPr marL="228600" indent="-228600">
              <a:buAutoNum type="arabicPeriod"/>
            </a:pPr>
            <a:r>
              <a:rPr lang="en-US" sz="1200" kern="1200" dirty="0">
                <a:solidFill>
                  <a:schemeClr val="tx1"/>
                </a:solidFill>
                <a:latin typeface="+mn-lt"/>
                <a:ea typeface="MS PGothic" pitchFamily="34" charset="-128"/>
                <a:cs typeface="ＭＳ Ｐゴシック" charset="0"/>
              </a:rPr>
              <a:t>Strategic priorities on cybercrime and electronic evidence</a:t>
            </a:r>
          </a:p>
          <a:p>
            <a:pPr marL="228600" indent="-228600">
              <a:buAutoNum type="arabicPeriod"/>
            </a:pPr>
            <a:endParaRPr lang="en-US" sz="1200" kern="1200" dirty="0">
              <a:solidFill>
                <a:schemeClr val="tx1"/>
              </a:solidFill>
              <a:latin typeface="+mn-lt"/>
              <a:ea typeface="MS PGothic" pitchFamily="34" charset="-128"/>
              <a:cs typeface="ＭＳ Ｐゴシック" charset="0"/>
            </a:endParaRPr>
          </a:p>
          <a:p>
            <a:pPr marL="0" indent="0">
              <a:buNone/>
            </a:pPr>
            <a:r>
              <a:rPr lang="en-US" sz="1200" b="1" kern="1200" dirty="0">
                <a:solidFill>
                  <a:schemeClr val="tx1"/>
                </a:solidFill>
                <a:latin typeface="+mn-lt"/>
                <a:ea typeface="MS PGothic" pitchFamily="34" charset="-128"/>
                <a:cs typeface="ＭＳ Ｐゴシック" charset="0"/>
              </a:rPr>
              <a:t>End Online Child Sexual Exploitation and </a:t>
            </a:r>
            <a:r>
              <a:rPr lang="en-US" sz="1200" b="1" kern="1200" dirty="0" err="1">
                <a:solidFill>
                  <a:schemeClr val="tx1"/>
                </a:solidFill>
                <a:latin typeface="+mn-lt"/>
                <a:ea typeface="MS PGothic" pitchFamily="34" charset="-128"/>
                <a:cs typeface="ＭＳ Ｐゴシック" charset="0"/>
              </a:rPr>
              <a:t>Abuse@Europe</a:t>
            </a:r>
            <a:r>
              <a:rPr lang="en-US" sz="1200" b="1" kern="1200" dirty="0">
                <a:solidFill>
                  <a:schemeClr val="tx1"/>
                </a:solidFill>
                <a:latin typeface="+mn-lt"/>
                <a:ea typeface="MS PGothic" pitchFamily="34" charset="-128"/>
                <a:cs typeface="ＭＳ Ｐゴシック" charset="0"/>
              </a:rPr>
              <a:t> (</a:t>
            </a:r>
            <a:r>
              <a:rPr lang="en-US" sz="1200" b="1" kern="1200" dirty="0" err="1">
                <a:solidFill>
                  <a:schemeClr val="tx1"/>
                </a:solidFill>
                <a:latin typeface="+mn-lt"/>
                <a:ea typeface="MS PGothic" pitchFamily="34" charset="-128"/>
                <a:cs typeface="ＭＳ Ｐゴシック" charset="0"/>
              </a:rPr>
              <a:t>EndOCSEA@Europe</a:t>
            </a:r>
            <a:r>
              <a:rPr lang="en-US" sz="1200" b="1" kern="1200" dirty="0">
                <a:solidFill>
                  <a:schemeClr val="tx1"/>
                </a:solidFill>
                <a:latin typeface="+mn-lt"/>
                <a:ea typeface="MS PGothic" pitchFamily="34" charset="-128"/>
                <a:cs typeface="ＭＳ Ｐゴシック" charset="0"/>
              </a:rPr>
              <a:t>) </a:t>
            </a:r>
            <a:r>
              <a:rPr lang="en-US" sz="1200" b="0" kern="1200" dirty="0">
                <a:solidFill>
                  <a:schemeClr val="tx1"/>
                </a:solidFill>
                <a:latin typeface="+mn-lt"/>
                <a:ea typeface="MS PGothic" pitchFamily="34" charset="-128"/>
                <a:cs typeface="ＭＳ Ｐゴシック" charset="0"/>
              </a:rPr>
              <a:t>is implemented by the Children’s Rights Division of the Council of Europe, in co-operation with the Cybercrime Office (C-PROC) in Bucharest, Romania.  </a:t>
            </a:r>
          </a:p>
          <a:p>
            <a:pPr marL="0" indent="0">
              <a:buNone/>
            </a:pPr>
            <a:r>
              <a:rPr lang="en-US" sz="1200" b="0" kern="1200" dirty="0">
                <a:solidFill>
                  <a:schemeClr val="tx1"/>
                </a:solidFill>
                <a:latin typeface="+mn-lt"/>
                <a:ea typeface="MS PGothic" pitchFamily="34" charset="-128"/>
                <a:cs typeface="ＭＳ Ｐゴシック" charset="0"/>
              </a:rPr>
              <a:t>Objective: </a:t>
            </a:r>
          </a:p>
          <a:p>
            <a:pPr marL="0" indent="0">
              <a:buNone/>
            </a:pPr>
            <a:r>
              <a:rPr lang="en-US" sz="1200" b="0" kern="1200" dirty="0">
                <a:solidFill>
                  <a:schemeClr val="tx1"/>
                </a:solidFill>
                <a:latin typeface="+mn-lt"/>
                <a:ea typeface="MS PGothic" pitchFamily="34" charset="-128"/>
                <a:cs typeface="ＭＳ Ｐゴシック" charset="0"/>
              </a:rPr>
              <a:t>The primary objective of this project is to ensure that the rights of children are protected through effective multi-national, interdisciplinary and cross-sectorial cooperation and child-friendly measures to prevent and combat child sexual exploitation and abuse facilitated by ICTs (OCSEA) at pan-European level. </a:t>
            </a:r>
          </a:p>
          <a:p>
            <a:pPr marL="0" indent="0">
              <a:buNone/>
            </a:pPr>
            <a:r>
              <a:rPr lang="en-US" sz="1200" b="0" kern="1200" dirty="0">
                <a:solidFill>
                  <a:schemeClr val="tx1"/>
                </a:solidFill>
                <a:latin typeface="+mn-lt"/>
                <a:ea typeface="MS PGothic" pitchFamily="34" charset="-128"/>
                <a:cs typeface="ＭＳ Ｐゴシック" charset="0"/>
              </a:rPr>
              <a:t>The project includes 3 mutually reinforcing components, each aimed at: </a:t>
            </a:r>
          </a:p>
          <a:p>
            <a:pPr marL="228600" indent="-228600">
              <a:buAutoNum type="arabicPeriod"/>
            </a:pPr>
            <a:r>
              <a:rPr lang="en-US" sz="1200" b="0" kern="1200" dirty="0">
                <a:solidFill>
                  <a:schemeClr val="tx1"/>
                </a:solidFill>
                <a:latin typeface="+mn-lt"/>
                <a:ea typeface="MS PGothic" pitchFamily="34" charset="-128"/>
                <a:cs typeface="ＭＳ Ｐゴシック" charset="0"/>
              </a:rPr>
              <a:t>setting up enabling environments for cross-sector, multidisciplinary collaboration at national and regional levels, through strengthening national governance structures and conducting situation analysis of OCSEA risks and responses in national and pan-European  contexts;</a:t>
            </a:r>
          </a:p>
          <a:p>
            <a:pPr marL="228600" indent="-228600">
              <a:buAutoNum type="arabicPeriod"/>
            </a:pPr>
            <a:r>
              <a:rPr lang="en-US" sz="1200" b="0" kern="1200" dirty="0">
                <a:solidFill>
                  <a:schemeClr val="tx1"/>
                </a:solidFill>
                <a:latin typeface="+mn-lt"/>
                <a:ea typeface="MS PGothic" pitchFamily="34" charset="-128"/>
                <a:cs typeface="ＭＳ Ｐゴシック" charset="0"/>
              </a:rPr>
              <a:t>supporting legislative and procedural reforms, training and improved capacities of law enforcement officials, judiciary and prosecutors and promoting multi-disciplinary interagency cooperation for end-to-end support for victims; </a:t>
            </a:r>
          </a:p>
          <a:p>
            <a:pPr marL="228600" indent="-228600">
              <a:buAutoNum type="arabicPeriod"/>
            </a:pPr>
            <a:r>
              <a:rPr lang="en-US" sz="1200" b="0" kern="1200" dirty="0">
                <a:solidFill>
                  <a:schemeClr val="tx1"/>
                </a:solidFill>
                <a:latin typeface="+mn-lt"/>
                <a:ea typeface="MS PGothic" pitchFamily="34" charset="-128"/>
                <a:cs typeface="ＭＳ Ｐゴシック" charset="0"/>
              </a:rPr>
              <a:t>addressing societal capabilities with emphasis on awareness-raising, education of  key targets groups and empowerment of children.</a:t>
            </a:r>
          </a:p>
          <a:p>
            <a:pPr marL="0" indent="0">
              <a:buNone/>
            </a:pPr>
            <a:r>
              <a:rPr lang="en-US" sz="1200" b="0" kern="1200" dirty="0">
                <a:solidFill>
                  <a:schemeClr val="tx1"/>
                </a:solidFill>
                <a:latin typeface="+mn-lt"/>
                <a:ea typeface="MS PGothic" pitchFamily="34" charset="-128"/>
                <a:cs typeface="ＭＳ Ｐゴシック" charset="0"/>
              </a:rPr>
              <a:t>This project, which  is implemented in the framework  of the  Council of Europe Strategy for the Rights of the Child (2016-2021), will support the implementation of relevant international and European standards, in particular the Council of Europe Convention on the Protection of Children against Sexual Exploitation and Sexual Abuse (Lanzarote Convention), and 8 of the capabilities identified in the </a:t>
            </a:r>
            <a:r>
              <a:rPr lang="en-US" sz="1200" b="0" kern="1200" dirty="0" err="1">
                <a:solidFill>
                  <a:schemeClr val="tx1"/>
                </a:solidFill>
                <a:latin typeface="+mn-lt"/>
                <a:ea typeface="MS PGothic" pitchFamily="34" charset="-128"/>
                <a:cs typeface="ＭＳ Ｐゴシック" charset="0"/>
              </a:rPr>
              <a:t>WePROTECT</a:t>
            </a:r>
            <a:r>
              <a:rPr lang="en-US" sz="1200" b="0" kern="1200" dirty="0">
                <a:solidFill>
                  <a:schemeClr val="tx1"/>
                </a:solidFill>
                <a:latin typeface="+mn-lt"/>
                <a:ea typeface="MS PGothic" pitchFamily="34" charset="-128"/>
                <a:cs typeface="ＭＳ Ｐゴシック" charset="0"/>
              </a:rPr>
              <a:t> Model National Response.</a:t>
            </a:r>
          </a:p>
          <a:p>
            <a:pPr marL="0" indent="0">
              <a:buNone/>
            </a:pPr>
            <a:r>
              <a:rPr lang="en-US" sz="1200" b="0" kern="1200" dirty="0">
                <a:solidFill>
                  <a:schemeClr val="tx1"/>
                </a:solidFill>
                <a:latin typeface="+mn-lt"/>
                <a:ea typeface="MS PGothic" pitchFamily="34" charset="-128"/>
                <a:cs typeface="ＭＳ Ｐゴシック" charset="0"/>
              </a:rPr>
              <a:t>Beneficiaries: </a:t>
            </a:r>
          </a:p>
          <a:p>
            <a:pPr marL="0" indent="0">
              <a:buNone/>
            </a:pPr>
            <a:r>
              <a:rPr lang="en-US" sz="1200" b="0" kern="1200" dirty="0">
                <a:solidFill>
                  <a:schemeClr val="tx1"/>
                </a:solidFill>
                <a:latin typeface="+mn-lt"/>
                <a:ea typeface="MS PGothic" pitchFamily="34" charset="-128"/>
                <a:cs typeface="ＭＳ Ｐゴシック" charset="0"/>
              </a:rPr>
              <a:t>All 47 member states of the Council of Europe, especially Albania, Armenia, Azerbaijan, Bosnia and Herzegovina, Georgia, Republic of Moldova, Montenegro, Serbia, Turkey, Ukraine</a:t>
            </a:r>
          </a:p>
          <a:p>
            <a:pPr marL="0" indent="0">
              <a:buNone/>
            </a:pPr>
            <a:endParaRPr lang="en-US" sz="1200" b="1" kern="1200" dirty="0">
              <a:solidFill>
                <a:schemeClr val="tx1"/>
              </a:solidFill>
              <a:latin typeface="+mn-lt"/>
              <a:ea typeface="MS PGothic" pitchFamily="34" charset="-128"/>
              <a:cs typeface="ＭＳ Ｐゴシック" charset="0"/>
            </a:endParaRPr>
          </a:p>
          <a:p>
            <a:pPr marL="0" indent="0">
              <a:buNone/>
            </a:pPr>
            <a:endParaRPr lang="en-US" sz="1200" b="1" kern="1200" dirty="0">
              <a:solidFill>
                <a:schemeClr val="tx1"/>
              </a:solidFill>
              <a:latin typeface="+mn-lt"/>
              <a:ea typeface="MS PGothic" pitchFamily="34" charset="-128"/>
              <a:cs typeface="ＭＳ Ｐゴシック" charset="0"/>
            </a:endParaRPr>
          </a:p>
          <a:p>
            <a:pPr marL="0" indent="0">
              <a:buNone/>
            </a:pPr>
            <a:r>
              <a:rPr lang="en-US" sz="1200" b="1" kern="1200" dirty="0" err="1">
                <a:solidFill>
                  <a:schemeClr val="tx1"/>
                </a:solidFill>
                <a:latin typeface="+mn-lt"/>
                <a:ea typeface="MS PGothic" pitchFamily="34" charset="-128"/>
                <a:cs typeface="ＭＳ Ｐゴシック" charset="0"/>
              </a:rPr>
              <a:t>Cybercrime@Octopus</a:t>
            </a:r>
            <a:r>
              <a:rPr lang="en-US" sz="1200" b="1" kern="1200" dirty="0">
                <a:solidFill>
                  <a:schemeClr val="tx1"/>
                </a:solidFill>
                <a:latin typeface="+mn-lt"/>
                <a:ea typeface="MS PGothic" pitchFamily="34" charset="-128"/>
                <a:cs typeface="ＭＳ Ｐゴシック" charset="0"/>
              </a:rPr>
              <a:t> </a:t>
            </a:r>
            <a:r>
              <a:rPr lang="en-US" sz="1200" kern="1200" dirty="0">
                <a:solidFill>
                  <a:schemeClr val="tx1"/>
                </a:solidFill>
                <a:latin typeface="+mn-lt"/>
                <a:ea typeface="MS PGothic" pitchFamily="34" charset="-128"/>
                <a:cs typeface="ＭＳ Ｐゴシック" charset="0"/>
              </a:rPr>
              <a:t>is a Council of Europe project based on voluntary contributions aimed at assisting countries worldwide to implement the Budapest Convention on Cybercrime and strengthen data protection and rule of law safeguards </a:t>
            </a:r>
          </a:p>
          <a:p>
            <a:pPr marL="0" indent="0">
              <a:buNone/>
            </a:pPr>
            <a:r>
              <a:rPr lang="en-US" sz="1200" kern="1200" dirty="0">
                <a:solidFill>
                  <a:schemeClr val="tx1"/>
                </a:solidFill>
                <a:latin typeface="+mn-lt"/>
                <a:ea typeface="MS PGothic" pitchFamily="34" charset="-128"/>
                <a:cs typeface="ＭＳ Ｐゴシック" charset="0"/>
              </a:rPr>
              <a:t>Results are expected in the following areas: </a:t>
            </a:r>
          </a:p>
          <a:p>
            <a:pPr marL="228600" indent="-228600">
              <a:buAutoNum type="arabicPeriod"/>
            </a:pPr>
            <a:r>
              <a:rPr lang="en-US" sz="1200" kern="1200" dirty="0">
                <a:solidFill>
                  <a:schemeClr val="tx1"/>
                </a:solidFill>
                <a:latin typeface="+mn-lt"/>
                <a:ea typeface="MS PGothic" pitchFamily="34" charset="-128"/>
                <a:cs typeface="ＭＳ Ｐゴシック" charset="0"/>
              </a:rPr>
              <a:t>To ensure the </a:t>
            </a:r>
            <a:r>
              <a:rPr lang="en-US" sz="1200" kern="1200" dirty="0" err="1">
                <a:solidFill>
                  <a:schemeClr val="tx1"/>
                </a:solidFill>
                <a:latin typeface="+mn-lt"/>
                <a:ea typeface="MS PGothic" pitchFamily="34" charset="-128"/>
                <a:cs typeface="ＭＳ Ｐゴシック" charset="0"/>
              </a:rPr>
              <a:t>organisation</a:t>
            </a:r>
            <a:r>
              <a:rPr lang="en-US" sz="1200" kern="1200" dirty="0">
                <a:solidFill>
                  <a:schemeClr val="tx1"/>
                </a:solidFill>
                <a:latin typeface="+mn-lt"/>
                <a:ea typeface="MS PGothic" pitchFamily="34" charset="-128"/>
                <a:cs typeface="ＭＳ Ｐゴシック" charset="0"/>
              </a:rPr>
              <a:t> of the annual Octopus conferences</a:t>
            </a:r>
          </a:p>
          <a:p>
            <a:pPr marL="228600" indent="-228600">
              <a:buAutoNum type="arabicPeriod"/>
            </a:pPr>
            <a:r>
              <a:rPr lang="en-US" sz="1200" kern="1200" dirty="0">
                <a:solidFill>
                  <a:schemeClr val="tx1"/>
                </a:solidFill>
                <a:latin typeface="+mn-lt"/>
                <a:ea typeface="MS PGothic" pitchFamily="34" charset="-128"/>
                <a:cs typeface="ＭＳ Ｐゴシック" charset="0"/>
              </a:rPr>
              <a:t>To co-fund and support the functioning of the Cybercrime Convention Committee with its enlarged membership, functions and number of meetings</a:t>
            </a:r>
          </a:p>
          <a:p>
            <a:pPr marL="228600" indent="-228600">
              <a:buAutoNum type="arabicPeriod"/>
            </a:pPr>
            <a:r>
              <a:rPr lang="en-US" sz="1200" kern="1200" dirty="0">
                <a:solidFill>
                  <a:schemeClr val="tx1"/>
                </a:solidFill>
                <a:latin typeface="+mn-lt"/>
                <a:ea typeface="MS PGothic" pitchFamily="34" charset="-128"/>
                <a:cs typeface="ＭＳ Ｐゴシック" charset="0"/>
              </a:rPr>
              <a:t>To provide advice and other assistance to countries which are prepared to implement the Budapest Convention and related instruments on data protection and the protection of children. </a:t>
            </a:r>
          </a:p>
          <a:p>
            <a:pPr marL="0" indent="0">
              <a:buNone/>
            </a:pPr>
            <a:r>
              <a:rPr lang="en-US" sz="1200" kern="1200" dirty="0">
                <a:solidFill>
                  <a:schemeClr val="tx1"/>
                </a:solidFill>
                <a:latin typeface="+mn-lt"/>
                <a:ea typeface="MS PGothic" pitchFamily="34" charset="-128"/>
                <a:cs typeface="ＭＳ Ｐゴシック" charset="0"/>
              </a:rPr>
              <a:t>Duration of the project: 1 January 2014 – 31 December 2020.</a:t>
            </a:r>
          </a:p>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12</a:t>
            </a:fld>
            <a:endParaRPr lang="en-US"/>
          </a:p>
        </p:txBody>
      </p:sp>
    </p:spTree>
    <p:extLst>
      <p:ext uri="{BB962C8B-B14F-4D97-AF65-F5344CB8AC3E}">
        <p14:creationId xmlns:p14="http://schemas.microsoft.com/office/powerpoint/2010/main" xmlns="" val="626880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second part will provide an </a:t>
            </a:r>
            <a:r>
              <a:rPr lang="en-GB" sz="1200" dirty="0"/>
              <a:t>overview of the structure of the course.</a:t>
            </a:r>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xmlns="" val="2941613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trainer should go through the structure of the course. This slide identifies the courses that will be covered on Day 1.</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xmlns="" val="21767971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trainer should go through the structure of the course. This slide identifies the courses that will be covered on Day 2.</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xmlns="" val="868492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trainer should go through the structure of the course. This slide identifies the courses that will be covered on Day 3.</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xmlns="" val="4096004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repeats the objectives of this session. The trainer can run through these objectives to ensure that these aspects have been covered in this module.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xmlns="" val="2025372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en-GB" sz="1200" dirty="0"/>
          </a:p>
          <a:p>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xmlns="" val="949985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first part will provide an </a:t>
            </a:r>
            <a:r>
              <a:rPr lang="en-GB" sz="1200" dirty="0"/>
              <a:t>overview of C-PROC and the work it is conducting under its various projects. It will also provide an overview on the reach and scope of the Budapest Convention.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xmlns="" val="2360895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some of the key challenges that cybercrime poses to the criminal justice system.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xmlns="" val="2318410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identifies some of the key challenges that cybercrime poses to the criminal justice system. </a:t>
            </a:r>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xmlns="" val="1445983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provides a high-level overview of the Budapest Convention. The trainer should emphasize that these provisions, in particular its international cooperation provisions, will be covered in significant detail in this course.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xmlns="" val="2338122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shows different states that have ratified the Budapest Convention, that have signed the Budapest Convention, that have been invited to accede the Budapest Convention and countries that have used the Budapest Convention as a guideline for developing domestic legislation. The trainer can use this slide to demonstrate that the Budapest Convention is truly a global treaty. </a:t>
            </a:r>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xmlns="" val="3234081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Article 37, 1 of the Budapest Convention allows states which are not members of the Council of Europe to accede to the Budapest Convention. </a:t>
            </a:r>
            <a:r>
              <a:rPr lang="en-US" i="1" dirty="0"/>
              <a:t>“After the entry into force of this Convention, the Committee of Ministers of the Council of Europe, after consulting with and obtaining the unanimous consent of the Contracting States to the Convention, may invite any State which is not a member of the Council and which has not participated in its elaboration to accede to this Convention. The decision shall be taken by the majority provided for in Article 20.d. of the Statute of the Council of Europe and by the unanimous vote of the representatives of the Contracting States entitled to sit on the Committee of Ministers.”</a:t>
            </a:r>
          </a:p>
          <a:p>
            <a:endParaRPr lang="en-US" dirty="0"/>
          </a:p>
          <a:p>
            <a:r>
              <a:rPr lang="en-US" dirty="0"/>
              <a:t>This slide lays out the process by which such states can accede to the Budapest Convention. </a:t>
            </a:r>
          </a:p>
          <a:p>
            <a:endParaRPr lang="en-US" dirty="0"/>
          </a:p>
          <a:p>
            <a:r>
              <a:rPr lang="en-US" dirty="0"/>
              <a:t>Step 1: The state must submit an expression of interest to the Council of Europe</a:t>
            </a:r>
          </a:p>
          <a:p>
            <a:r>
              <a:rPr lang="en-US" dirty="0"/>
              <a:t>Step 2: The Council of Europe will conduct an analysis of the state’s legislation and of relevant context</a:t>
            </a:r>
          </a:p>
          <a:p>
            <a:r>
              <a:rPr lang="en-US" dirty="0"/>
              <a:t>Step 3: The Council of Europe will conduct an advisory mission on cybercrime legislation to assist countries in bringing their legislation into compliance with the requirements of the Budapest Convention.</a:t>
            </a:r>
          </a:p>
          <a:p>
            <a:r>
              <a:rPr lang="en-US" dirty="0"/>
              <a:t>Step 4: The state must then bring its legislation in line with the provisions of the Budapest Convention. </a:t>
            </a:r>
          </a:p>
          <a:p>
            <a:r>
              <a:rPr lang="en-US" dirty="0"/>
              <a:t>Step 5: The state must submit to the Council of Europe a formal request to join the Budapest Convention</a:t>
            </a:r>
          </a:p>
          <a:p>
            <a:r>
              <a:rPr lang="en-US" dirty="0"/>
              <a:t>Step 6: The Treaty Office will conduct an analysis of the request and the Cybercrime Convention Committee (T-CY) </a:t>
            </a:r>
          </a:p>
          <a:p>
            <a:r>
              <a:rPr lang="en-US" dirty="0"/>
              <a:t>Step 7: The state is invited to join the Budapest Convention </a:t>
            </a:r>
          </a:p>
          <a:p>
            <a:r>
              <a:rPr lang="en-US" dirty="0"/>
              <a:t>Step 8: The state deposits the ratification and instruments of accession in Strasbourg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xmlns="" val="55870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GB" sz="1200" kern="1200" dirty="0">
                <a:solidFill>
                  <a:schemeClr val="tx1"/>
                </a:solidFill>
                <a:latin typeface="+mn-lt"/>
                <a:ea typeface="MS PGothic" pitchFamily="34" charset="-128"/>
                <a:cs typeface="ＭＳ Ｐゴシック" charset="0"/>
              </a:rPr>
              <a:t>This slide shows the three-pronged approach adopted by the Council of Europe for its goal of “protecting you and your rights in cyberspace”. The trainer should explain each of these three goals:</a:t>
            </a:r>
          </a:p>
          <a:p>
            <a:pPr marL="228600" indent="-228600">
              <a:buAutoNum type="arabicPeriod"/>
            </a:pPr>
            <a:r>
              <a:rPr lang="en-GB" sz="1200" kern="1200" dirty="0">
                <a:solidFill>
                  <a:schemeClr val="tx1"/>
                </a:solidFill>
                <a:latin typeface="+mn-lt"/>
                <a:ea typeface="MS PGothic" pitchFamily="34" charset="-128"/>
                <a:cs typeface="ＭＳ Ｐゴシック" charset="0"/>
              </a:rPr>
              <a:t>The first approach relates to the promotion of common standards for cybercrime legislation globally.  The trainer can explain that this is done through the Budapest Convention, which sets minimum standards that serve as guidance for countries to develop harmonised legislations that are consistent with international best practice. Due to the transnational nature of cybercrime, it is important that all jurisdictions adopt common standards to enable a unified approach to combatting cybercrime.</a:t>
            </a:r>
          </a:p>
          <a:p>
            <a:pPr marL="228600" indent="-228600">
              <a:buAutoNum type="arabicPeriod"/>
            </a:pPr>
            <a:endParaRPr lang="en-GB" sz="1200" kern="1200" dirty="0">
              <a:solidFill>
                <a:schemeClr val="tx1"/>
              </a:solidFill>
              <a:latin typeface="+mn-lt"/>
              <a:ea typeface="MS PGothic" pitchFamily="34" charset="-128"/>
              <a:cs typeface="ＭＳ Ｐゴシック" charset="0"/>
            </a:endParaRPr>
          </a:p>
          <a:p>
            <a:pPr marL="228600" indent="-228600">
              <a:buAutoNum type="arabicPeriod"/>
            </a:pPr>
            <a:r>
              <a:rPr lang="en-GB" sz="1200" kern="1200" dirty="0">
                <a:solidFill>
                  <a:schemeClr val="tx1"/>
                </a:solidFill>
                <a:latin typeface="+mn-lt"/>
                <a:ea typeface="MS PGothic" pitchFamily="34" charset="-128"/>
                <a:cs typeface="ＭＳ Ｐゴシック" charset="0"/>
              </a:rPr>
              <a:t>The second approach relates to follow up and assessments. This is led by the Cybercrime Convention Committee (T-CY), which plays an important role in assessing the effectiveness of the provisions of the Budapest Convention and working towards its improvement. The trainer can provide the examples the role played by T-CY in formulating the </a:t>
            </a:r>
            <a:r>
              <a:rPr lang="en-US" sz="1200" kern="1200" dirty="0">
                <a:solidFill>
                  <a:schemeClr val="tx1"/>
                </a:solidFill>
                <a:latin typeface="+mn-lt"/>
                <a:ea typeface="MS PGothic" pitchFamily="34" charset="-128"/>
                <a:cs typeface="ＭＳ Ｐゴシック" charset="0"/>
              </a:rPr>
              <a:t>Additional Protocol to the Convention on Cybercrime, concerning the </a:t>
            </a:r>
            <a:r>
              <a:rPr lang="en-US" sz="1200" kern="1200" dirty="0" err="1">
                <a:solidFill>
                  <a:schemeClr val="tx1"/>
                </a:solidFill>
                <a:latin typeface="+mn-lt"/>
                <a:ea typeface="MS PGothic" pitchFamily="34" charset="-128"/>
                <a:cs typeface="ＭＳ Ｐゴシック" charset="0"/>
              </a:rPr>
              <a:t>criminalisation</a:t>
            </a:r>
            <a:r>
              <a:rPr lang="en-US" sz="1200" kern="1200" dirty="0">
                <a:solidFill>
                  <a:schemeClr val="tx1"/>
                </a:solidFill>
                <a:latin typeface="+mn-lt"/>
                <a:ea typeface="MS PGothic" pitchFamily="34" charset="-128"/>
                <a:cs typeface="ＭＳ Ｐゴシック" charset="0"/>
              </a:rPr>
              <a:t> of acts of a racist and xenophobic nature committed through computer systems, and also the ongoing work on the Second Additional Protocol on International </a:t>
            </a:r>
            <a:r>
              <a:rPr lang="en-US" sz="1200" kern="1200" dirty="0" err="1">
                <a:solidFill>
                  <a:schemeClr val="tx1"/>
                </a:solidFill>
                <a:latin typeface="+mn-lt"/>
                <a:ea typeface="MS PGothic" pitchFamily="34" charset="-128"/>
                <a:cs typeface="ＭＳ Ｐゴシック" charset="0"/>
              </a:rPr>
              <a:t>Cooepration</a:t>
            </a:r>
            <a:r>
              <a:rPr lang="en-US" sz="1200" kern="1200" dirty="0">
                <a:solidFill>
                  <a:schemeClr val="tx1"/>
                </a:solidFill>
                <a:latin typeface="+mn-lt"/>
                <a:ea typeface="MS PGothic" pitchFamily="34" charset="-128"/>
                <a:cs typeface="ＭＳ Ｐゴシック" charset="0"/>
              </a:rPr>
              <a:t>.  The trainer can also give the example of </a:t>
            </a:r>
            <a:r>
              <a:rPr lang="en-GB" sz="1200" kern="1200" dirty="0">
                <a:solidFill>
                  <a:schemeClr val="tx1"/>
                </a:solidFill>
                <a:latin typeface="+mn-lt"/>
                <a:ea typeface="MS PGothic" pitchFamily="34" charset="-128"/>
                <a:cs typeface="ＭＳ Ｐゴシック" charset="0"/>
              </a:rPr>
              <a:t>various Guidance Notes which have been issued by the T-CY, namely: </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1 on Computer system</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2 on Botnets</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3 on Transborder access</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4 on Identity theft </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5 on  DDOS attacks</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6 on  Critical infrastructure attacks</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7 on  Malware </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8 on Spam</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9 on Election Interference </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10 on  Production orders for subscriber information</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11 on Terrorism </a:t>
            </a:r>
            <a:endParaRPr lang="en-GB" sz="1200" kern="1200" dirty="0">
              <a:solidFill>
                <a:schemeClr val="tx1"/>
              </a:solidFill>
              <a:latin typeface="+mn-lt"/>
              <a:ea typeface="MS PGothic" pitchFamily="34" charset="-128"/>
              <a:cs typeface="Verdana" panose="020B0604030504040204" pitchFamily="34" charset="0"/>
            </a:endParaRPr>
          </a:p>
          <a:p>
            <a:pPr marL="1200150" lvl="1" indent="-457200" algn="just" eaLnBrk="1" hangingPunct="1">
              <a:buFont typeface="+mj-lt"/>
              <a:buAutoNum type="arabicPeriod"/>
              <a:defRPr/>
            </a:pPr>
            <a:endParaRPr lang="en-GB" sz="1200" kern="1200" dirty="0">
              <a:solidFill>
                <a:schemeClr val="tx1"/>
              </a:solidFill>
              <a:latin typeface="+mn-lt"/>
              <a:ea typeface="MS PGothic" pitchFamily="34" charset="-128"/>
              <a:cs typeface="Verdana" panose="020B0604030504040204" pitchFamily="34" charset="0"/>
            </a:endParaRPr>
          </a:p>
          <a:p>
            <a:pPr marL="742950" lvl="0" indent="-457200" algn="just" eaLnBrk="1" hangingPunct="1">
              <a:buFont typeface="+mj-lt"/>
              <a:buAutoNum type="arabicPeriod"/>
              <a:defRPr/>
            </a:pPr>
            <a:r>
              <a:rPr lang="en-GB" sz="1200" kern="1200" dirty="0">
                <a:solidFill>
                  <a:schemeClr val="tx1"/>
                </a:solidFill>
                <a:latin typeface="+mn-lt"/>
                <a:ea typeface="MS PGothic" pitchFamily="34" charset="-128"/>
                <a:cs typeface="ＭＳ Ｐゴシック" charset="0"/>
              </a:rPr>
              <a:t>The third approach relates to capacity building. This is led by the Cybercrime Program Office (C-PROC) </a:t>
            </a:r>
            <a:r>
              <a:rPr lang="en-US" sz="1200" kern="1200" dirty="0">
                <a:solidFill>
                  <a:schemeClr val="tx1"/>
                </a:solidFill>
                <a:latin typeface="+mn-lt"/>
                <a:ea typeface="MS PGothic" pitchFamily="34" charset="-128"/>
                <a:cs typeface="ＭＳ Ｐゴシック" charset="0"/>
              </a:rPr>
              <a:t>which is implemented through technical cooperation programs.  The trainer can move to the next slides, which describe the work of the C-PROC and its different programs. </a:t>
            </a:r>
            <a:endParaRPr lang="en-GB" sz="1200" kern="1200" dirty="0">
              <a:solidFill>
                <a:schemeClr val="tx1"/>
              </a:solidFill>
              <a:latin typeface="+mn-lt"/>
              <a:ea typeface="MS PGothic" pitchFamily="34" charset="-128"/>
              <a:cs typeface="Verdana" panose="020B0604030504040204" pitchFamily="34" charset="0"/>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xmlns="" val="1729552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xmlns=""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xmlns=""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xmlns=""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xmlns=""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xmlns=""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xmlns=""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4/27/2021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xmlns=""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4/27/2021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xmlns=""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4/27/2021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xmlns=""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xmlns=""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4/27/2021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q-AL"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sq-AL" sz="3600" b="1" i="1">
                <a:solidFill>
                  <a:schemeClr val="tx2"/>
                </a:solidFill>
              </a:rPr>
              <a:t>Kurs i Specializuar Gjyqësor për Bashkëpunimin Ndërkombëtar</a:t>
            </a:r>
          </a:p>
          <a:p>
            <a:pPr algn="ctr"/>
            <a:endParaRPr lang="fr-FR" b="1" dirty="0"/>
          </a:p>
          <a:p>
            <a:pPr marL="0" indent="0" algn="ctr">
              <a:buFont typeface="Arial" charset="0"/>
              <a:buNone/>
              <a:defRPr/>
            </a:pPr>
            <a:r>
              <a:rPr lang="sq-AL" b="1"/>
              <a:t> </a:t>
            </a:r>
          </a:p>
          <a:p>
            <a:pPr marL="0" indent="0" algn="ctr">
              <a:buFont typeface="Arial" charset="0"/>
              <a:buNone/>
              <a:defRPr/>
            </a:pPr>
            <a:r>
              <a:rPr lang="sq-AL" sz="3200" b="1">
                <a:solidFill>
                  <a:schemeClr val="tx2"/>
                </a:solidFill>
              </a:rPr>
              <a:t>Sesioni 1.1</a:t>
            </a:r>
          </a:p>
          <a:p>
            <a:pPr marL="0" indent="0" algn="ctr">
              <a:buFont typeface="Arial" charset="0"/>
              <a:buNone/>
              <a:defRPr/>
            </a:pPr>
            <a:r>
              <a:rPr lang="sq-AL" sz="3200" b="1">
                <a:solidFill>
                  <a:schemeClr val="tx2"/>
                </a:solidFill>
              </a:rPr>
              <a:t>Hyrje në kurs </a:t>
            </a: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10</a:t>
            </a:fld>
            <a:endParaRPr lang="en-GB" smtClean="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10</a:t>
            </a:fld>
            <a:endParaRPr lang="en-GB" smtClean="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latin typeface="Arial" panose="020B0604020202020204" pitchFamily="34" charset="0"/>
                <a:cs typeface="Arial" panose="020B0604020202020204" pitchFamily="34" charset="0"/>
              </a:rPr>
              <a:t>Qasja e Këshillit të Evropës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6" name="Isosceles Triangle 15">
            <a:extLst>
              <a:ext uri="{FF2B5EF4-FFF2-40B4-BE49-F238E27FC236}">
                <a16:creationId xmlns:a16="http://schemas.microsoft.com/office/drawing/2014/main" xmlns="" id="{E58818D9-E243-4E48-AEAB-F3B6BD13F567}"/>
              </a:ext>
            </a:extLst>
          </p:cNvPr>
          <p:cNvSpPr/>
          <p:nvPr/>
        </p:nvSpPr>
        <p:spPr>
          <a:xfrm>
            <a:off x="2484438" y="2017713"/>
            <a:ext cx="3948112" cy="3095625"/>
          </a:xfrm>
          <a:prstGeom prst="triangle">
            <a:avLst/>
          </a:prstGeom>
          <a:solidFill>
            <a:srgbClr val="2F618F"/>
          </a:solidFill>
          <a:ln>
            <a:solidFill>
              <a:srgbClr val="2F61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a:latin typeface="Arial" panose="020B0604020202020204" pitchFamily="34" charset="0"/>
              <a:cs typeface="Arial" panose="020B0604020202020204" pitchFamily="34" charset="0"/>
            </a:endParaRPr>
          </a:p>
        </p:txBody>
      </p:sp>
      <p:sp>
        <p:nvSpPr>
          <p:cNvPr id="19" name="TextBox 12">
            <a:extLst>
              <a:ext uri="{FF2B5EF4-FFF2-40B4-BE49-F238E27FC236}">
                <a16:creationId xmlns:a16="http://schemas.microsoft.com/office/drawing/2014/main" xmlns="" id="{999EA554-4E3F-4FB2-9CD8-4EF6BA7CCFBB}"/>
              </a:ext>
            </a:extLst>
          </p:cNvPr>
          <p:cNvSpPr txBox="1">
            <a:spLocks noChangeArrowheads="1"/>
          </p:cNvSpPr>
          <p:nvPr/>
        </p:nvSpPr>
        <p:spPr bwMode="auto">
          <a:xfrm>
            <a:off x="3317875" y="3544888"/>
            <a:ext cx="2262188" cy="92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sq-AL" sz="1800" b="1">
                <a:solidFill>
                  <a:schemeClr val="bg1"/>
                </a:solidFill>
                <a:latin typeface="Arial" panose="020B0604020202020204" pitchFamily="34" charset="0"/>
                <a:cs typeface="Arial" panose="020B0604020202020204" pitchFamily="34" charset="0"/>
              </a:rPr>
              <a:t>“Mbrojtja juaj dhe e të drejtave tuaja në hapësirën kibernetike”</a:t>
            </a:r>
          </a:p>
        </p:txBody>
      </p:sp>
      <p:sp>
        <p:nvSpPr>
          <p:cNvPr id="20" name="TextBox 13">
            <a:extLst>
              <a:ext uri="{FF2B5EF4-FFF2-40B4-BE49-F238E27FC236}">
                <a16:creationId xmlns:a16="http://schemas.microsoft.com/office/drawing/2014/main" xmlns="" id="{8124BEA4-2864-4287-8544-2561552B6E50}"/>
              </a:ext>
            </a:extLst>
          </p:cNvPr>
          <p:cNvSpPr txBox="1">
            <a:spLocks noChangeArrowheads="1"/>
          </p:cNvSpPr>
          <p:nvPr/>
        </p:nvSpPr>
        <p:spPr bwMode="auto">
          <a:xfrm>
            <a:off x="1547813" y="1144588"/>
            <a:ext cx="5832475" cy="646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sq-AL" sz="1800" b="1">
                <a:latin typeface="Arial" panose="020B0604020202020204" pitchFamily="34" charset="0"/>
                <a:cs typeface="Arial" panose="020B0604020202020204" pitchFamily="34" charset="0"/>
              </a:rPr>
              <a:t>1 Standardet e përbashkëta: Konventa e Budapestit për krimin kibernetik dhe standardet e ndërlidhura</a:t>
            </a:r>
          </a:p>
        </p:txBody>
      </p:sp>
      <p:sp>
        <p:nvSpPr>
          <p:cNvPr id="21" name="TextBox 15">
            <a:extLst>
              <a:ext uri="{FF2B5EF4-FFF2-40B4-BE49-F238E27FC236}">
                <a16:creationId xmlns:a16="http://schemas.microsoft.com/office/drawing/2014/main" xmlns="" id="{A9A5CF14-C84B-4A45-85E4-9E25158628D5}"/>
              </a:ext>
            </a:extLst>
          </p:cNvPr>
          <p:cNvSpPr txBox="1">
            <a:spLocks noChangeArrowheads="1"/>
          </p:cNvSpPr>
          <p:nvPr/>
        </p:nvSpPr>
        <p:spPr bwMode="auto">
          <a:xfrm>
            <a:off x="12950" y="4279873"/>
            <a:ext cx="2990850"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sq-AL" sz="1800" b="1" dirty="0">
                <a:latin typeface="Arial" panose="020B0604020202020204" pitchFamily="34" charset="0"/>
                <a:cs typeface="Arial" panose="020B0604020202020204" pitchFamily="34" charset="0"/>
              </a:rPr>
              <a:t>2 Përcjellja dhe vlerësimet:</a:t>
            </a:r>
          </a:p>
          <a:p>
            <a:r>
              <a:rPr lang="sq-AL" sz="1800" b="1" dirty="0">
                <a:latin typeface="Arial" panose="020B0604020202020204" pitchFamily="34" charset="0"/>
                <a:cs typeface="Arial" panose="020B0604020202020204" pitchFamily="34" charset="0"/>
              </a:rPr>
              <a:t>Komiteti i Konventës së Krimit </a:t>
            </a:r>
            <a:r>
              <a:rPr lang="sq-AL" sz="1800" b="1" dirty="0" err="1">
                <a:latin typeface="Arial" panose="020B0604020202020204" pitchFamily="34" charset="0"/>
                <a:cs typeface="Arial" panose="020B0604020202020204" pitchFamily="34" charset="0"/>
              </a:rPr>
              <a:t>Kibernetik</a:t>
            </a:r>
            <a:r>
              <a:rPr lang="sq-AL" sz="1800" b="1" dirty="0">
                <a:latin typeface="Arial" panose="020B0604020202020204" pitchFamily="34" charset="0"/>
                <a:cs typeface="Arial" panose="020B0604020202020204" pitchFamily="34" charset="0"/>
              </a:rPr>
              <a:t> (T-CY)</a:t>
            </a:r>
          </a:p>
        </p:txBody>
      </p:sp>
      <p:cxnSp>
        <p:nvCxnSpPr>
          <p:cNvPr id="22" name="Straight Arrow Connector 21">
            <a:extLst>
              <a:ext uri="{FF2B5EF4-FFF2-40B4-BE49-F238E27FC236}">
                <a16:creationId xmlns:a16="http://schemas.microsoft.com/office/drawing/2014/main" xmlns="" id="{A0AB8322-D4CC-44DB-8C9D-8D94DF7FC787}"/>
              </a:ext>
            </a:extLst>
          </p:cNvPr>
          <p:cNvCxnSpPr/>
          <p:nvPr/>
        </p:nvCxnSpPr>
        <p:spPr>
          <a:xfrm flipH="1">
            <a:off x="2268538" y="2076450"/>
            <a:ext cx="1871662"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xmlns="" id="{CB255B26-CDAC-4A5C-9C1B-406506019FCD}"/>
              </a:ext>
            </a:extLst>
          </p:cNvPr>
          <p:cNvCxnSpPr/>
          <p:nvPr/>
        </p:nvCxnSpPr>
        <p:spPr>
          <a:xfrm flipH="1">
            <a:off x="2771775" y="5387975"/>
            <a:ext cx="3384550" cy="0"/>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xmlns="" id="{957D7F9B-0DC1-4EAB-889B-224945161722}"/>
              </a:ext>
            </a:extLst>
          </p:cNvPr>
          <p:cNvCxnSpPr/>
          <p:nvPr/>
        </p:nvCxnSpPr>
        <p:spPr>
          <a:xfrm>
            <a:off x="4799013" y="2068513"/>
            <a:ext cx="1860550"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TextBox 19">
            <a:extLst>
              <a:ext uri="{FF2B5EF4-FFF2-40B4-BE49-F238E27FC236}">
                <a16:creationId xmlns:a16="http://schemas.microsoft.com/office/drawing/2014/main" xmlns="" id="{97D3F667-6A24-4DB2-9BDC-B6DAB12B94D4}"/>
              </a:ext>
            </a:extLst>
          </p:cNvPr>
          <p:cNvSpPr txBox="1">
            <a:spLocks noChangeArrowheads="1"/>
          </p:cNvSpPr>
          <p:nvPr/>
        </p:nvSpPr>
        <p:spPr bwMode="auto">
          <a:xfrm>
            <a:off x="6227763" y="5119688"/>
            <a:ext cx="2952750"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sq-AL" sz="1800" b="1">
                <a:latin typeface="Arial" panose="020B0604020202020204" pitchFamily="34" charset="0"/>
                <a:cs typeface="Arial" panose="020B0604020202020204" pitchFamily="34" charset="0"/>
              </a:rPr>
              <a:t>3 Ndërtimi i kapaciteteve:</a:t>
            </a:r>
          </a:p>
          <a:p>
            <a:r>
              <a:rPr lang="sq-AL" sz="1800" b="1">
                <a:latin typeface="Arial" panose="020B0604020202020204" pitchFamily="34" charset="0"/>
                <a:cs typeface="Arial" panose="020B0604020202020204" pitchFamily="34" charset="0"/>
                <a:sym typeface="Wingdings 3" charset="0"/>
              </a:rPr>
              <a:t>C-PROC </a:t>
            </a:r>
          </a:p>
          <a:p>
            <a:r>
              <a:rPr lang="sq-AL" sz="1800" b="1">
                <a:latin typeface="Arial" panose="020B0604020202020204" pitchFamily="34" charset="0"/>
                <a:cs typeface="Arial" panose="020B0604020202020204" pitchFamily="34" charset="0"/>
              </a:rPr>
              <a:t>Programet e bashkëpunimit teknik</a:t>
            </a:r>
          </a:p>
        </p:txBody>
      </p:sp>
      <p:sp>
        <p:nvSpPr>
          <p:cNvPr id="5" name="TextBox 4">
            <a:extLst>
              <a:ext uri="{FF2B5EF4-FFF2-40B4-BE49-F238E27FC236}">
                <a16:creationId xmlns:a16="http://schemas.microsoft.com/office/drawing/2014/main" xmlns="" id="{040B7A39-FD1B-4FD1-BABE-A14A095A848C}"/>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2313900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9" name="TextBox 13"/>
          <p:cNvSpPr txBox="1">
            <a:spLocks noChangeArrowheads="1"/>
          </p:cNvSpPr>
          <p:nvPr/>
        </p:nvSpPr>
        <p:spPr bwMode="auto">
          <a:xfrm>
            <a:off x="250825" y="1874812"/>
            <a:ext cx="8720138" cy="2910944"/>
          </a:xfrm>
          <a:prstGeom prst="rect">
            <a:avLst/>
          </a:prstGeom>
          <a:noFill/>
          <a:ln w="9525">
            <a:solidFill>
              <a:srgbClr val="2F618F"/>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marL="342900" indent="-342900">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spcAft>
                <a:spcPts val="1200"/>
              </a:spcAft>
              <a:buFont typeface="Wingdings" charset="0"/>
              <a:buChar char="§"/>
            </a:pPr>
            <a:r>
              <a:rPr lang="sq-AL" sz="2000" b="1" dirty="0">
                <a:latin typeface="Arial" panose="020B0604020202020204" pitchFamily="34" charset="0"/>
                <a:cs typeface="Arial" panose="020B0604020202020204" pitchFamily="34" charset="0"/>
              </a:rPr>
              <a:t>Vendimi i Komitetit të Ministrave, tetor 2013</a:t>
            </a:r>
          </a:p>
          <a:p>
            <a:pPr>
              <a:spcAft>
                <a:spcPts val="1200"/>
              </a:spcAft>
              <a:buFont typeface="Wingdings" charset="0"/>
              <a:buChar char="§"/>
            </a:pPr>
            <a:r>
              <a:rPr lang="sq-AL" sz="2000" b="1" dirty="0">
                <a:latin typeface="Arial" panose="020B0604020202020204" pitchFamily="34" charset="0"/>
                <a:cs typeface="Arial" panose="020B0604020202020204" pitchFamily="34" charset="0"/>
              </a:rPr>
              <a:t>Funksional që prej prillit 2014</a:t>
            </a:r>
          </a:p>
          <a:p>
            <a:pPr>
              <a:spcAft>
                <a:spcPts val="1200"/>
              </a:spcAft>
              <a:buFont typeface="Wingdings" charset="0"/>
              <a:buChar char="§"/>
            </a:pPr>
            <a:r>
              <a:rPr lang="sq-AL" sz="2000" b="1" dirty="0">
                <a:latin typeface="Arial" panose="020B0604020202020204" pitchFamily="34" charset="0"/>
                <a:cs typeface="Arial" panose="020B0604020202020204" pitchFamily="34" charset="0"/>
              </a:rPr>
              <a:t>Aktualisht 6 projekte në vazhdim</a:t>
            </a:r>
          </a:p>
          <a:p>
            <a:pPr>
              <a:spcAft>
                <a:spcPts val="1200"/>
              </a:spcAft>
              <a:buFont typeface="Wingdings" charset="0"/>
              <a:buChar char="§"/>
            </a:pP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r>
              <a:rPr lang="sq-AL" sz="2000" b="1" dirty="0">
                <a:latin typeface="Arial" panose="020B0604020202020204" pitchFamily="34" charset="0"/>
                <a:cs typeface="Arial" panose="020B0604020202020204" pitchFamily="34" charset="0"/>
              </a:rPr>
              <a:t>Detyra: Mbështetje për vendet në mbarë botën për të forcuar kapacitetet e drejtësisë penale mbi krimin </a:t>
            </a:r>
            <a:r>
              <a:rPr lang="sq-AL" sz="2000" b="1" dirty="0" err="1">
                <a:latin typeface="Arial" panose="020B0604020202020204" pitchFamily="34" charset="0"/>
                <a:cs typeface="Arial" panose="020B0604020202020204" pitchFamily="34" charset="0"/>
              </a:rPr>
              <a:t>kibernetik</a:t>
            </a:r>
            <a:r>
              <a:rPr lang="sq-AL" sz="2000" b="1" dirty="0">
                <a:latin typeface="Arial" panose="020B0604020202020204" pitchFamily="34" charset="0"/>
                <a:cs typeface="Arial" panose="020B0604020202020204" pitchFamily="34" charset="0"/>
              </a:rPr>
              <a:t> dhe provat elektronike</a:t>
            </a:r>
          </a:p>
        </p:txBody>
      </p:sp>
      <p:sp>
        <p:nvSpPr>
          <p:cNvPr id="9" name="Slide Number Placeholder 1">
            <a:extLst>
              <a:ext uri="{FF2B5EF4-FFF2-40B4-BE49-F238E27FC236}">
                <a16:creationId xmlns:a16="http://schemas.microsoft.com/office/drawing/2014/main" xmlns="" id="{59A8AF8E-6E9E-4FF2-B413-54E502C7D6A9}"/>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11</a:t>
            </a:fld>
            <a:endParaRPr lang="en-GB" smtClean="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xmlns="" id="{AB98A80D-570E-454C-BB19-0353CAE37496}"/>
              </a:ext>
            </a:extLst>
          </p:cNvPr>
          <p:cNvSpPr txBox="1"/>
          <p:nvPr/>
        </p:nvSpPr>
        <p:spPr>
          <a:xfrm>
            <a:off x="88522" y="6557282"/>
            <a:ext cx="3672408" cy="400110"/>
          </a:xfrm>
          <a:prstGeom prst="rect">
            <a:avLst/>
          </a:prstGeom>
          <a:noFill/>
        </p:spPr>
        <p:txBody>
          <a:bodyPr wrap="square" rtlCol="0">
            <a:spAutoFit/>
          </a:bodyPr>
          <a:lstStyle/>
          <a:p>
            <a:r>
              <a:rPr lang="sq-AL" sz="2000" b="1">
                <a:solidFill>
                  <a:schemeClr val="bg1"/>
                </a:solidFill>
                <a:ea typeface="Segoe UI" pitchFamily="34" charset="0"/>
                <a:cs typeface="Arial" panose="020B0604020202020204" pitchFamily="34" charset="0"/>
              </a:rPr>
              <a:t>www.coe.int/cybercrime</a:t>
            </a:r>
          </a:p>
        </p:txBody>
      </p:sp>
      <p:sp>
        <p:nvSpPr>
          <p:cNvPr id="12" name="Slide Number Placeholder 4">
            <a:extLst>
              <a:ext uri="{FF2B5EF4-FFF2-40B4-BE49-F238E27FC236}">
                <a16:creationId xmlns:a16="http://schemas.microsoft.com/office/drawing/2014/main" xmlns="" id="{43C142B2-7307-49DB-A37A-6489B79D65B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11</a:t>
            </a:fld>
            <a:endParaRPr lang="en-GB" smtClean="0">
              <a:solidFill>
                <a:schemeClr val="tx1"/>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xmlns="" id="{60007D24-972D-4ABA-AB9C-323F33A04264}"/>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a:extLst>
              <a:ext uri="{FF2B5EF4-FFF2-40B4-BE49-F238E27FC236}">
                <a16:creationId xmlns:a16="http://schemas.microsoft.com/office/drawing/2014/main" xmlns="" id="{F6E4E475-B2E3-4777-8E46-2874C09A6447}"/>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a:extLst>
              <a:ext uri="{FF2B5EF4-FFF2-40B4-BE49-F238E27FC236}">
                <a16:creationId xmlns:a16="http://schemas.microsoft.com/office/drawing/2014/main" xmlns="" id="{41F11137-4F91-4AF2-9B75-9FD73CED5F5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2400" b="1">
                <a:solidFill>
                  <a:schemeClr val="bg1"/>
                </a:solidFill>
                <a:latin typeface="Arial" panose="020B0604020202020204" pitchFamily="34" charset="0"/>
                <a:cs typeface="Arial" panose="020B0604020202020204" pitchFamily="34" charset="0"/>
              </a:rPr>
              <a:t>Zyra e Programit për Krimet Kibernetike e </a:t>
            </a:r>
          </a:p>
          <a:p>
            <a:pPr algn="r"/>
            <a:r>
              <a:rPr lang="sq-AL" sz="2400" b="1">
                <a:solidFill>
                  <a:schemeClr val="bg1"/>
                </a:solidFill>
                <a:latin typeface="Arial" panose="020B0604020202020204" pitchFamily="34" charset="0"/>
                <a:cs typeface="Arial" panose="020B0604020202020204" pitchFamily="34" charset="0"/>
              </a:rPr>
              <a:t>Këshillit të Evropës në Bukuresht (C-PROC)</a:t>
            </a:r>
          </a:p>
        </p:txBody>
      </p:sp>
      <p:pic>
        <p:nvPicPr>
          <p:cNvPr id="16" name="Picture 4">
            <a:extLst>
              <a:ext uri="{FF2B5EF4-FFF2-40B4-BE49-F238E27FC236}">
                <a16:creationId xmlns:a16="http://schemas.microsoft.com/office/drawing/2014/main" xmlns="" id="{A7E41809-D68A-453E-9F98-0131A819EA55}"/>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TextBox 16">
            <a:extLst>
              <a:ext uri="{FF2B5EF4-FFF2-40B4-BE49-F238E27FC236}">
                <a16:creationId xmlns:a16="http://schemas.microsoft.com/office/drawing/2014/main" xmlns="" id="{D9E94DDF-2A25-49D6-830C-09E0DB8DD2CA}"/>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34425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2" name="Picture 12"/>
          <p:cNvPicPr>
            <a:picLocks noChangeAspect="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7360096" y="5059454"/>
            <a:ext cx="1182688" cy="1017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Rectangle 13"/>
          <p:cNvSpPr/>
          <p:nvPr/>
        </p:nvSpPr>
        <p:spPr>
          <a:xfrm>
            <a:off x="323850" y="1181100"/>
            <a:ext cx="8461375" cy="50332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Arial" panose="020B0604020202020204" pitchFamily="34" charset="0"/>
              <a:cs typeface="Arial" panose="020B0604020202020204" pitchFamily="34" charset="0"/>
            </a:endParaRPr>
          </a:p>
        </p:txBody>
      </p:sp>
      <p:sp>
        <p:nvSpPr>
          <p:cNvPr id="55304" name="TextBox 14"/>
          <p:cNvSpPr txBox="1">
            <a:spLocks noChangeArrowheads="1"/>
          </p:cNvSpPr>
          <p:nvPr/>
        </p:nvSpPr>
        <p:spPr bwMode="auto">
          <a:xfrm>
            <a:off x="303212" y="3002312"/>
            <a:ext cx="7874000" cy="5766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sq-AL">
                <a:latin typeface="Arial" panose="020B0604020202020204" pitchFamily="34" charset="0"/>
                <a:cs typeface="Arial" panose="020B0604020202020204" pitchFamily="34" charset="0"/>
              </a:rPr>
              <a:t>GLACY+ </a:t>
            </a:r>
            <a:r>
              <a:rPr lang="sq-AL" sz="1400">
                <a:latin typeface="Arial" panose="020B0604020202020204" pitchFamily="34" charset="0"/>
                <a:cs typeface="Arial" panose="020B0604020202020204" pitchFamily="34" charset="0"/>
              </a:rPr>
              <a:t>EU/COE Projekt i përbashkët për veprimin global për krimin kibernetik</a:t>
            </a:r>
          </a:p>
        </p:txBody>
      </p:sp>
      <p:sp>
        <p:nvSpPr>
          <p:cNvPr id="55305" name="TextBox 15"/>
          <p:cNvSpPr txBox="1">
            <a:spLocks noChangeArrowheads="1"/>
          </p:cNvSpPr>
          <p:nvPr/>
        </p:nvSpPr>
        <p:spPr bwMode="auto">
          <a:xfrm>
            <a:off x="323850" y="2425643"/>
            <a:ext cx="7789863" cy="5766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000" tIns="108000" rIns="90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sq-AL" dirty="0" err="1">
                <a:latin typeface="Arial" panose="020B0604020202020204" pitchFamily="34" charset="0"/>
                <a:cs typeface="Arial" panose="020B0604020202020204" pitchFamily="34" charset="0"/>
              </a:rPr>
              <a:t>CyberEast</a:t>
            </a:r>
            <a:r>
              <a:rPr lang="sq-AL" dirty="0">
                <a:latin typeface="Arial" panose="020B0604020202020204" pitchFamily="34" charset="0"/>
                <a:cs typeface="Arial" panose="020B0604020202020204" pitchFamily="34" charset="0"/>
              </a:rPr>
              <a:t> </a:t>
            </a:r>
            <a:r>
              <a:rPr lang="sq-AL" sz="1400" dirty="0">
                <a:latin typeface="Arial" panose="020B0604020202020204" pitchFamily="34" charset="0"/>
                <a:cs typeface="Arial" panose="020B0604020202020204" pitchFamily="34" charset="0"/>
              </a:rPr>
              <a:t>EU/COE Partneriteti Lindor  </a:t>
            </a:r>
          </a:p>
        </p:txBody>
      </p:sp>
      <p:sp>
        <p:nvSpPr>
          <p:cNvPr id="55307" name="TextBox 17"/>
          <p:cNvSpPr txBox="1">
            <a:spLocks noChangeArrowheads="1"/>
          </p:cNvSpPr>
          <p:nvPr/>
        </p:nvSpPr>
        <p:spPr bwMode="auto">
          <a:xfrm>
            <a:off x="323850" y="3558555"/>
            <a:ext cx="8482013" cy="5766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sq-AL">
                <a:latin typeface="Arial" panose="020B0604020202020204" pitchFamily="34" charset="0"/>
                <a:cs typeface="Arial" panose="020B0604020202020204" pitchFamily="34" charset="0"/>
              </a:rPr>
              <a:t>iPROCEEDS-2 </a:t>
            </a:r>
            <a:r>
              <a:rPr lang="sq-AL" sz="1400">
                <a:latin typeface="Arial" panose="020B0604020202020204" pitchFamily="34" charset="0"/>
                <a:cs typeface="Arial" panose="020B0604020202020204" pitchFamily="34" charset="0"/>
              </a:rPr>
              <a:t>EU/COE Shënjestrimi i të ardhurave nga krimi në Internet </a:t>
            </a:r>
          </a:p>
        </p:txBody>
      </p:sp>
      <p:sp>
        <p:nvSpPr>
          <p:cNvPr id="55308" name="TextBox 18"/>
          <p:cNvSpPr txBox="1">
            <a:spLocks noChangeArrowheads="1"/>
          </p:cNvSpPr>
          <p:nvPr/>
        </p:nvSpPr>
        <p:spPr bwMode="auto">
          <a:xfrm>
            <a:off x="323850" y="5501904"/>
            <a:ext cx="7762875" cy="5959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sq-AL">
                <a:latin typeface="Arial" panose="020B0604020202020204" pitchFamily="34" charset="0"/>
                <a:cs typeface="Arial" panose="020B0604020202020204" pitchFamily="34" charset="0"/>
              </a:rPr>
              <a:t>CyberCrime@Octopus</a:t>
            </a:r>
            <a:r>
              <a:rPr lang="sq-AL" sz="1800">
                <a:latin typeface="Arial" panose="020B0604020202020204" pitchFamily="34" charset="0"/>
                <a:cs typeface="Arial" panose="020B0604020202020204" pitchFamily="34" charset="0"/>
              </a:rPr>
              <a:t> </a:t>
            </a:r>
            <a:r>
              <a:rPr lang="sq-AL" sz="1400">
                <a:latin typeface="Arial" panose="020B0604020202020204" pitchFamily="34" charset="0"/>
                <a:cs typeface="Arial" panose="020B0604020202020204" pitchFamily="34" charset="0"/>
              </a:rPr>
              <a:t>(financuar me kontribut vullnetar) </a:t>
            </a:r>
          </a:p>
        </p:txBody>
      </p:sp>
      <p:pic>
        <p:nvPicPr>
          <p:cNvPr id="55309" name="Picture 19"/>
          <p:cNvPicPr>
            <a:picLocks noChangeAspect="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388169" y="1357685"/>
            <a:ext cx="4687887" cy="814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7" name="TextBox 17"/>
          <p:cNvSpPr txBox="1">
            <a:spLocks noChangeArrowheads="1"/>
          </p:cNvSpPr>
          <p:nvPr/>
        </p:nvSpPr>
        <p:spPr bwMode="auto">
          <a:xfrm>
            <a:off x="323528" y="4077181"/>
            <a:ext cx="8482013" cy="5766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sq-AL">
                <a:latin typeface="Arial" panose="020B0604020202020204" pitchFamily="34" charset="0"/>
                <a:cs typeface="Arial" panose="020B0604020202020204" pitchFamily="34" charset="0"/>
              </a:rPr>
              <a:t>CyberSouth </a:t>
            </a:r>
            <a:r>
              <a:rPr lang="sq-AL" sz="1400">
                <a:latin typeface="Arial" panose="020B0604020202020204" pitchFamily="34" charset="0"/>
                <a:cs typeface="Arial" panose="020B0604020202020204" pitchFamily="34" charset="0"/>
              </a:rPr>
              <a:t>EU/COE Projekt i përbashkët për krimin kibernetik dhe provat elektronike</a:t>
            </a:r>
          </a:p>
        </p:txBody>
      </p:sp>
      <p:sp>
        <p:nvSpPr>
          <p:cNvPr id="16" name="Slide Number Placeholder 1">
            <a:extLst>
              <a:ext uri="{FF2B5EF4-FFF2-40B4-BE49-F238E27FC236}">
                <a16:creationId xmlns:a16="http://schemas.microsoft.com/office/drawing/2014/main" xmlns="" id="{7F10AA3D-7A56-4B1F-BA80-631032029E7A}"/>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12</a:t>
            </a:fld>
            <a:endParaRPr lang="en-GB" smtClean="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xmlns="" id="{9B32B1DA-3931-4280-B0F7-64DEDC27227D}"/>
              </a:ext>
            </a:extLst>
          </p:cNvPr>
          <p:cNvSpPr txBox="1"/>
          <p:nvPr/>
        </p:nvSpPr>
        <p:spPr>
          <a:xfrm>
            <a:off x="88522" y="6557282"/>
            <a:ext cx="3672408" cy="400110"/>
          </a:xfrm>
          <a:prstGeom prst="rect">
            <a:avLst/>
          </a:prstGeom>
          <a:noFill/>
        </p:spPr>
        <p:txBody>
          <a:bodyPr wrap="square" rtlCol="0">
            <a:spAutoFit/>
          </a:bodyPr>
          <a:lstStyle/>
          <a:p>
            <a:r>
              <a:rPr lang="sq-AL" sz="2000" b="1">
                <a:solidFill>
                  <a:schemeClr val="bg1"/>
                </a:solidFill>
                <a:ea typeface="Segoe UI" pitchFamily="34" charset="0"/>
                <a:cs typeface="Arial" panose="020B0604020202020204" pitchFamily="34" charset="0"/>
              </a:rPr>
              <a:t>www.coe.int/cybercrime</a:t>
            </a:r>
          </a:p>
        </p:txBody>
      </p:sp>
      <p:sp>
        <p:nvSpPr>
          <p:cNvPr id="19" name="Slide Number Placeholder 4">
            <a:extLst>
              <a:ext uri="{FF2B5EF4-FFF2-40B4-BE49-F238E27FC236}">
                <a16:creationId xmlns:a16="http://schemas.microsoft.com/office/drawing/2014/main" xmlns="" id="{BDF7F0E1-5449-47A4-9380-FBCCF178EC22}"/>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12</a:t>
            </a:fld>
            <a:endParaRPr lang="en-GB" smtClean="0">
              <a:solidFill>
                <a:schemeClr val="tx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xmlns="" id="{C2BE4651-A8FB-44A2-A4FC-1C4C099C135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2" name="Rectangle 4">
            <a:extLst>
              <a:ext uri="{FF2B5EF4-FFF2-40B4-BE49-F238E27FC236}">
                <a16:creationId xmlns:a16="http://schemas.microsoft.com/office/drawing/2014/main" xmlns="" id="{182FB8F0-18B7-4E07-A897-D820D65F380C}"/>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23" name="Rectangle 22">
            <a:extLst>
              <a:ext uri="{FF2B5EF4-FFF2-40B4-BE49-F238E27FC236}">
                <a16:creationId xmlns:a16="http://schemas.microsoft.com/office/drawing/2014/main" xmlns="" id="{9669AB9D-540C-4FA4-B301-7F61956A80F0}"/>
              </a:ext>
            </a:extLst>
          </p:cNvPr>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solidFill>
                  <a:schemeClr val="bg1"/>
                </a:solidFill>
                <a:latin typeface="Arial" panose="020B0604020202020204" pitchFamily="34" charset="0"/>
                <a:cs typeface="Arial" panose="020B0604020202020204" pitchFamily="34" charset="0"/>
              </a:rPr>
              <a:t>Programet aktuale të ndërtimit të kapaciteteve</a:t>
            </a:r>
          </a:p>
        </p:txBody>
      </p:sp>
      <p:pic>
        <p:nvPicPr>
          <p:cNvPr id="24" name="Picture 4">
            <a:extLst>
              <a:ext uri="{FF2B5EF4-FFF2-40B4-BE49-F238E27FC236}">
                <a16:creationId xmlns:a16="http://schemas.microsoft.com/office/drawing/2014/main" xmlns="" id="{80D0A419-A036-4F76-BAEC-DB3BBC27BAE9}"/>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5" name="TextBox 24">
            <a:extLst>
              <a:ext uri="{FF2B5EF4-FFF2-40B4-BE49-F238E27FC236}">
                <a16:creationId xmlns:a16="http://schemas.microsoft.com/office/drawing/2014/main" xmlns="" id="{2EB3FB8C-8BFC-44EF-9AE3-92FB7E34C867}"/>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2" name="TextBox 18">
            <a:extLst>
              <a:ext uri="{FF2B5EF4-FFF2-40B4-BE49-F238E27FC236}">
                <a16:creationId xmlns:a16="http://schemas.microsoft.com/office/drawing/2014/main" xmlns="" id="{CB4EFE07-E816-4514-A17F-CCDE597BBFBF}"/>
              </a:ext>
            </a:extLst>
          </p:cNvPr>
          <p:cNvSpPr txBox="1">
            <a:spLocks noChangeArrowheads="1"/>
          </p:cNvSpPr>
          <p:nvPr/>
        </p:nvSpPr>
        <p:spPr bwMode="auto">
          <a:xfrm>
            <a:off x="323528" y="4594191"/>
            <a:ext cx="8219256" cy="1449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sq-AL" sz="2000" dirty="0">
                <a:latin typeface="Arial" panose="020B0604020202020204" pitchFamily="34" charset="0"/>
                <a:cs typeface="Arial" panose="020B0604020202020204" pitchFamily="34" charset="0"/>
              </a:rPr>
              <a:t>Dhënia fund shfrytëzimit dhe abuzimit seksual të fëmijëve </a:t>
            </a:r>
            <a:r>
              <a:rPr lang="sq-AL" sz="2000" dirty="0" err="1">
                <a:latin typeface="Arial" panose="020B0604020202020204" pitchFamily="34" charset="0"/>
                <a:cs typeface="Arial" panose="020B0604020202020204" pitchFamily="34" charset="0"/>
              </a:rPr>
              <a:t>Online</a:t>
            </a:r>
            <a:r>
              <a:rPr lang="sq-AL" sz="2000" dirty="0">
                <a:latin typeface="Arial" panose="020B0604020202020204" pitchFamily="34" charset="0"/>
                <a:cs typeface="Arial" panose="020B0604020202020204" pitchFamily="34" charset="0"/>
              </a:rPr>
              <a:t>@</a:t>
            </a:r>
            <a:r>
              <a:rPr lang="sq-AL" sz="2000" dirty="0" err="1">
                <a:latin typeface="Arial" panose="020B0604020202020204" pitchFamily="34" charset="0"/>
                <a:cs typeface="Arial" panose="020B0604020202020204" pitchFamily="34" charset="0"/>
              </a:rPr>
              <a:t>Europe</a:t>
            </a:r>
            <a:r>
              <a:rPr lang="sq-AL" sz="2000" dirty="0">
                <a:latin typeface="Arial" panose="020B0604020202020204" pitchFamily="34" charset="0"/>
                <a:cs typeface="Arial" panose="020B0604020202020204" pitchFamily="34" charset="0"/>
              </a:rPr>
              <a:t> (</a:t>
            </a:r>
            <a:r>
              <a:rPr lang="sq-AL" sz="2000" dirty="0" err="1">
                <a:latin typeface="Arial" panose="020B0604020202020204" pitchFamily="34" charset="0"/>
                <a:cs typeface="Arial" panose="020B0604020202020204" pitchFamily="34" charset="0"/>
              </a:rPr>
              <a:t>EndOCSEA</a:t>
            </a:r>
            <a:r>
              <a:rPr lang="sq-AL" sz="2000" dirty="0">
                <a:latin typeface="Arial" panose="020B0604020202020204" pitchFamily="34" charset="0"/>
                <a:cs typeface="Arial" panose="020B0604020202020204" pitchFamily="34" charset="0"/>
              </a:rPr>
              <a:t>@</a:t>
            </a:r>
            <a:r>
              <a:rPr lang="sq-AL" sz="2000" dirty="0" err="1">
                <a:latin typeface="Arial" panose="020B0604020202020204" pitchFamily="34" charset="0"/>
                <a:cs typeface="Arial" panose="020B0604020202020204" pitchFamily="34" charset="0"/>
              </a:rPr>
              <a:t>Europe</a:t>
            </a:r>
            <a:r>
              <a:rPr lang="sq-AL" sz="2000" dirty="0">
                <a:latin typeface="Arial" panose="020B0604020202020204" pitchFamily="34" charset="0"/>
                <a:cs typeface="Arial" panose="020B0604020202020204" pitchFamily="34" charset="0"/>
              </a:rPr>
              <a:t>)</a:t>
            </a:r>
            <a:r>
              <a:rPr lang="sq-AL" sz="1800" dirty="0">
                <a:latin typeface="Arial" panose="020B0604020202020204" pitchFamily="34" charset="0"/>
                <a:cs typeface="Arial" panose="020B0604020202020204" pitchFamily="34" charset="0"/>
              </a:rPr>
              <a:t> </a:t>
            </a:r>
            <a:r>
              <a:rPr lang="sq-AL" sz="1400" dirty="0">
                <a:latin typeface="Arial" panose="020B0604020202020204" pitchFamily="34" charset="0"/>
                <a:cs typeface="Arial" panose="020B0604020202020204" pitchFamily="34" charset="0"/>
              </a:rPr>
              <a:t>(Fondi për t'i dhënë fund dhunës ndaj fëmijëve.) </a:t>
            </a:r>
          </a:p>
        </p:txBody>
      </p:sp>
    </p:spTree>
    <p:extLst>
      <p:ext uri="{BB962C8B-B14F-4D97-AF65-F5344CB8AC3E}">
        <p14:creationId xmlns:p14="http://schemas.microsoft.com/office/powerpoint/2010/main" xmlns="" val="1528820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dirty="0">
                <a:ea typeface="ＭＳ Ｐゴシック" charset="0"/>
                <a:cs typeface="ＭＳ Ｐゴシック" charset="0"/>
              </a:rPr>
              <a:t>Zyra e Programit për Krimet Kibernetike (C-PROC) e Këshillit të Evropës</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2694875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dytë</a:t>
            </a:r>
          </a:p>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Struktura e kursit </a:t>
            </a:r>
          </a:p>
        </p:txBody>
      </p:sp>
    </p:spTree>
    <p:extLst>
      <p:ext uri="{BB962C8B-B14F-4D97-AF65-F5344CB8AC3E}">
        <p14:creationId xmlns:p14="http://schemas.microsoft.com/office/powerpoint/2010/main" xmlns="" val="3124559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Struktura e kursit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00967" y="1166842"/>
            <a:ext cx="3992210" cy="4832092"/>
          </a:xfrm>
          <a:prstGeom prst="rect">
            <a:avLst/>
          </a:prstGeom>
        </p:spPr>
        <p:txBody>
          <a:bodyPr wrap="square">
            <a:spAutoFit/>
          </a:bodyPr>
          <a:lstStyle/>
          <a:p>
            <a:pPr algn="just"/>
            <a:r>
              <a:rPr lang="sq-AL" sz="2200" b="1">
                <a:ea typeface="Verdana" panose="020B0604030504040204" pitchFamily="34" charset="0"/>
                <a:cs typeface="Arial" panose="020B0604020202020204" pitchFamily="34" charset="0"/>
              </a:rPr>
              <a:t>Dita 1:</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1.1 – Hyrje në kurs</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1.2 Bashkëpunimi ndërkombëtar në ekonominë globale</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1.3 – Përmbledhje e bazave ligjore për bashkëpunim ndërkombëtar në lidhje me krimin kibernetik dhe provat elektronike </a:t>
            </a:r>
          </a:p>
        </p:txBody>
      </p:sp>
      <p:sp>
        <p:nvSpPr>
          <p:cNvPr id="7" name="Rectangle 6">
            <a:extLst>
              <a:ext uri="{FF2B5EF4-FFF2-40B4-BE49-F238E27FC236}">
                <a16:creationId xmlns:a16="http://schemas.microsoft.com/office/drawing/2014/main" xmlns="" id="{D62D7128-E40C-4C0F-AF2F-0C3C520279BC}"/>
              </a:ext>
            </a:extLst>
          </p:cNvPr>
          <p:cNvSpPr/>
          <p:nvPr/>
        </p:nvSpPr>
        <p:spPr>
          <a:xfrm>
            <a:off x="4572000" y="1166842"/>
            <a:ext cx="4307170" cy="1785104"/>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1.4 – Praktikat dhe procedurat e Ndihmës Juridike të Ndërsjellë </a:t>
            </a:r>
          </a:p>
        </p:txBody>
      </p:sp>
    </p:spTree>
    <p:extLst>
      <p:ext uri="{BB962C8B-B14F-4D97-AF65-F5344CB8AC3E}">
        <p14:creationId xmlns:p14="http://schemas.microsoft.com/office/powerpoint/2010/main" xmlns="" val="3270961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Struktura e kursit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00966" y="1166842"/>
            <a:ext cx="4371033" cy="5170646"/>
          </a:xfrm>
          <a:prstGeom prst="rect">
            <a:avLst/>
          </a:prstGeom>
        </p:spPr>
        <p:txBody>
          <a:bodyPr wrap="square">
            <a:spAutoFit/>
          </a:bodyPr>
          <a:lstStyle/>
          <a:p>
            <a:pPr algn="just"/>
            <a:r>
              <a:rPr lang="sq-AL" sz="2200" b="1" dirty="0">
                <a:ea typeface="Verdana" panose="020B0604030504040204" pitchFamily="34" charset="0"/>
                <a:cs typeface="Arial" panose="020B0604020202020204" pitchFamily="34" charset="0"/>
              </a:rPr>
              <a:t>Dita 2:</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dirty="0">
                <a:ea typeface="Verdana" panose="020B0604030504040204" pitchFamily="34" charset="0"/>
                <a:cs typeface="Arial" panose="020B0604020202020204" pitchFamily="34" charset="0"/>
              </a:rPr>
              <a:t>Sesioni 2.1 – Mekanizmat sipas Konventës së Budapestit për të lehtësuar bashkëpunimin ndërkombëtar </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dirty="0">
                <a:ea typeface="Verdana" panose="020B0604030504040204" pitchFamily="34" charset="0"/>
                <a:cs typeface="Arial" panose="020B0604020202020204" pitchFamily="34" charset="0"/>
              </a:rPr>
              <a:t>Sesioni 2.2 - Metodat joformale të bashkëpunimit ndërkombëtar </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dirty="0">
                <a:ea typeface="Verdana" panose="020B0604030504040204" pitchFamily="34" charset="0"/>
                <a:cs typeface="Arial" panose="020B0604020202020204" pitchFamily="34" charset="0"/>
              </a:rPr>
              <a:t>Sesioni 2.3 - Zbatimi i marrjes së provave elektronike nëpërmjet mekanizmave të bashkëpunimit ndërkombëtar</a:t>
            </a:r>
          </a:p>
        </p:txBody>
      </p:sp>
      <p:sp>
        <p:nvSpPr>
          <p:cNvPr id="7" name="Rectangle 6">
            <a:extLst>
              <a:ext uri="{FF2B5EF4-FFF2-40B4-BE49-F238E27FC236}">
                <a16:creationId xmlns:a16="http://schemas.microsoft.com/office/drawing/2014/main" xmlns="" id="{D62D7128-E40C-4C0F-AF2F-0C3C520279BC}"/>
              </a:ext>
            </a:extLst>
          </p:cNvPr>
          <p:cNvSpPr/>
          <p:nvPr/>
        </p:nvSpPr>
        <p:spPr>
          <a:xfrm>
            <a:off x="4572000" y="1166842"/>
            <a:ext cx="4307170" cy="1446550"/>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2.4 – Sfidat e Hasura</a:t>
            </a:r>
          </a:p>
        </p:txBody>
      </p:sp>
    </p:spTree>
    <p:extLst>
      <p:ext uri="{BB962C8B-B14F-4D97-AF65-F5344CB8AC3E}">
        <p14:creationId xmlns:p14="http://schemas.microsoft.com/office/powerpoint/2010/main" xmlns="" val="2028649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Struktura e kursit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00967" y="1166842"/>
            <a:ext cx="3992210" cy="4493538"/>
          </a:xfrm>
          <a:prstGeom prst="rect">
            <a:avLst/>
          </a:prstGeom>
        </p:spPr>
        <p:txBody>
          <a:bodyPr wrap="square">
            <a:spAutoFit/>
          </a:bodyPr>
          <a:lstStyle/>
          <a:p>
            <a:pPr algn="just"/>
            <a:r>
              <a:rPr lang="sq-AL" sz="2200" b="1">
                <a:ea typeface="Verdana" panose="020B0604030504040204" pitchFamily="34" charset="0"/>
                <a:cs typeface="Arial" panose="020B0604020202020204" pitchFamily="34" charset="0"/>
              </a:rPr>
              <a:t>Dita 3:</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3.1 – Partneriteti/bashkëpunimi publiko-privat </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3.2 - Ndërtimi i aftësive lidhur me krimin kibernetik</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3.3 - Ndërtimi i aftësive lidhur me krimin kibernetik (Raport grupor)</a:t>
            </a:r>
          </a:p>
          <a:p>
            <a:pPr marL="342900"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xmlns="" id="{D62D7128-E40C-4C0F-AF2F-0C3C520279BC}"/>
              </a:ext>
            </a:extLst>
          </p:cNvPr>
          <p:cNvSpPr/>
          <p:nvPr/>
        </p:nvSpPr>
        <p:spPr>
          <a:xfrm>
            <a:off x="4572000" y="1166842"/>
            <a:ext cx="4307170" cy="1785104"/>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3.4 – Forumi i hapur</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xmlns="" val="2646291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Kurs i specializuar gjyqësor për </a:t>
            </a:r>
          </a:p>
          <a:p>
            <a:pPr algn="r" eaLnBrk="1" hangingPunct="1">
              <a:lnSpc>
                <a:spcPct val="80000"/>
              </a:lnSpc>
            </a:pPr>
            <a:r>
              <a:rPr lang="sq-AL" sz="3200" b="1"/>
              <a:t>Bashkëpunimi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3463857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tretë</a:t>
            </a:r>
          </a:p>
          <a:p>
            <a:pPr algn="ctr" eaLnBrk="1" hangingPunct="1">
              <a:lnSpc>
                <a:spcPct val="80000"/>
              </a:lnSpc>
            </a:pPr>
            <a:endParaRPr lang="en-GB" sz="3200" b="1" dirty="0">
              <a:ea typeface="ＭＳ Ｐゴシック" charset="0"/>
            </a:endParaRPr>
          </a:p>
          <a:p>
            <a:pPr algn="ctr" eaLnBrk="1" hangingPunct="1">
              <a:lnSpc>
                <a:spcPct val="80000"/>
              </a:lnSpc>
            </a:pPr>
            <a:r>
              <a:rPr lang="sq-AL" sz="3200" b="1">
                <a:ea typeface="ＭＳ Ｐゴシック" charset="0"/>
              </a:rPr>
              <a:t>Përmbledhje</a:t>
            </a:r>
          </a:p>
          <a:p>
            <a:pPr algn="ctr">
              <a:lnSpc>
                <a:spcPct val="80000"/>
              </a:lnSpc>
            </a:pPr>
            <a:endParaRPr lang="en-GB" sz="3200" b="1" dirty="0"/>
          </a:p>
        </p:txBody>
      </p:sp>
    </p:spTree>
    <p:extLst>
      <p:ext uri="{BB962C8B-B14F-4D97-AF65-F5344CB8AC3E}">
        <p14:creationId xmlns:p14="http://schemas.microsoft.com/office/powerpoint/2010/main" xmlns="" val="4167691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Agjenda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36290" y="1213548"/>
            <a:ext cx="3791244" cy="4278094"/>
          </a:xfrm>
          <a:prstGeom prst="rect">
            <a:avLst/>
          </a:prstGeom>
        </p:spPr>
        <p:txBody>
          <a:bodyPr wrap="square">
            <a:spAutoFit/>
          </a:bodyPr>
          <a:lstStyle/>
          <a:p>
            <a:pPr marL="342900" indent="-342900" algn="just" eaLnBrk="1" hangingPunct="1">
              <a:buFont typeface="Wingdings" pitchFamily="2" charset="2"/>
              <a:buChar char="Ø"/>
            </a:pPr>
            <a:r>
              <a:rPr lang="sq-AL" sz="2000" b="1"/>
              <a:t>Pjesa e parë</a:t>
            </a:r>
          </a:p>
          <a:p>
            <a:pPr marL="342900" indent="-342900" algn="just" eaLnBrk="1" hangingPunct="1">
              <a:buFont typeface="Wingdings" pitchFamily="2" charset="2"/>
              <a:buChar char="ü"/>
            </a:pPr>
            <a:r>
              <a:rPr lang="sq-AL" sz="2000" i="1"/>
              <a:t>Zyra e Programit për Krimet Kibernetike (C-PROC) e Këshillit të Evropës</a:t>
            </a:r>
          </a:p>
          <a:p>
            <a:pPr marL="0" indent="0" algn="just" eaLnBrk="1" hangingPunct="1">
              <a:buNone/>
            </a:pPr>
            <a:endParaRPr lang="en-GB" sz="2000" dirty="0"/>
          </a:p>
          <a:p>
            <a:pPr marL="342900" indent="-342900" algn="just" eaLnBrk="1" hangingPunct="1">
              <a:buFont typeface="Wingdings" pitchFamily="2" charset="2"/>
              <a:buChar char="Ø"/>
            </a:pPr>
            <a:r>
              <a:rPr lang="sq-AL" sz="2000" b="1"/>
              <a:t>Pjesa e dytë</a:t>
            </a:r>
          </a:p>
          <a:p>
            <a:pPr marL="342900" indent="-342900" algn="just" eaLnBrk="1" hangingPunct="1">
              <a:buFont typeface="Wingdings" pitchFamily="2" charset="2"/>
              <a:buChar char="ü"/>
            </a:pPr>
            <a:r>
              <a:rPr lang="sq-AL" sz="2000" i="1"/>
              <a:t>Struktura e kursit </a:t>
            </a:r>
          </a:p>
          <a:p>
            <a:pPr marL="0" indent="0" algn="just" eaLnBrk="1" hangingPunct="1">
              <a:buNone/>
            </a:pPr>
            <a:endParaRPr lang="en-GB" sz="2000" dirty="0"/>
          </a:p>
          <a:p>
            <a:pPr marL="342900" indent="-342900" algn="just" eaLnBrk="1" hangingPunct="1">
              <a:buFont typeface="Wingdings" pitchFamily="2" charset="2"/>
              <a:buChar char="Ø"/>
            </a:pPr>
            <a:r>
              <a:rPr lang="sq-AL" sz="2000" b="1"/>
              <a:t>Pjesa e tretë</a:t>
            </a:r>
          </a:p>
          <a:p>
            <a:pPr marL="342900" indent="-342900" algn="just">
              <a:buFont typeface="Wingdings" pitchFamily="2" charset="2"/>
              <a:buChar char="ü"/>
            </a:pPr>
            <a:r>
              <a:rPr lang="sq-AL" sz="2000" i="1"/>
              <a:t>Prezantimet</a:t>
            </a:r>
          </a:p>
          <a:p>
            <a:pPr marL="342900" indent="-342900" algn="just">
              <a:buFont typeface="Wingdings" pitchFamily="2" charset="2"/>
              <a:buChar char="ü"/>
            </a:pPr>
            <a:endParaRPr lang="en-GB" sz="2000" i="1" dirty="0"/>
          </a:p>
          <a:p>
            <a:pPr marL="342900" indent="-342900" algn="just" eaLnBrk="1" hangingPunct="1">
              <a:lnSpc>
                <a:spcPct val="80000"/>
              </a:lnSpc>
              <a:buFont typeface="Wingdings" pitchFamily="2" charset="2"/>
              <a:buChar char="Ø"/>
            </a:pPr>
            <a:r>
              <a:rPr lang="sq-AL" sz="2000" b="1"/>
              <a:t>Pjesa e katërt</a:t>
            </a:r>
          </a:p>
          <a:p>
            <a:pPr marL="342900" indent="-342900" algn="just">
              <a:lnSpc>
                <a:spcPct val="80000"/>
              </a:lnSpc>
              <a:buFont typeface="Wingdings" pitchFamily="2" charset="2"/>
              <a:buChar char="ü"/>
            </a:pPr>
            <a:r>
              <a:rPr lang="sq-AL" sz="2000" i="1"/>
              <a:t>Përmbledhje</a:t>
            </a:r>
          </a:p>
          <a:p>
            <a:pPr marL="342900" indent="-342900" algn="just">
              <a:buFont typeface="Wingdings" pitchFamily="2" charset="2"/>
              <a:buChar char="ü"/>
            </a:pPr>
            <a:endParaRPr lang="en-GB" sz="2000" i="1" dirty="0"/>
          </a:p>
        </p:txBody>
      </p:sp>
    </p:spTree>
    <p:extLst>
      <p:ext uri="{BB962C8B-B14F-4D97-AF65-F5344CB8AC3E}">
        <p14:creationId xmlns:p14="http://schemas.microsoft.com/office/powerpoint/2010/main" xmlns=""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Përmbledhje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10" name="Rectangle 9">
            <a:extLst>
              <a:ext uri="{FF2B5EF4-FFF2-40B4-BE49-F238E27FC236}">
                <a16:creationId xmlns:a16="http://schemas.microsoft.com/office/drawing/2014/main" xmlns="" id="{6073A521-F9C6-4E31-AEB1-7A413E034870}"/>
              </a:ext>
            </a:extLst>
          </p:cNvPr>
          <p:cNvSpPr/>
          <p:nvPr/>
        </p:nvSpPr>
        <p:spPr>
          <a:xfrm>
            <a:off x="513601" y="1463117"/>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sq-AL" sz="2200" i="1"/>
              <a:t>Kuptojnë fushën dhe punën e Këshillit të Evropës dhe Zyrës së Programit të Krimit Kibernetik (C-PROC)</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Rishikojnë strukturën, qëllimet dhe objektivat e këtij kursi</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Ndajnë shqetësimet ose rezultatet e pritura të kursit</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Diskutojnë mbi konceptet themelore që do të trajtohen gjatë kursit </a:t>
            </a:r>
          </a:p>
          <a:p>
            <a:pPr algn="just">
              <a:lnSpc>
                <a:spcPct val="80000"/>
              </a:lnSpc>
            </a:pPr>
            <a:endParaRPr lang="en-GB" sz="2200" i="1" dirty="0"/>
          </a:p>
        </p:txBody>
      </p:sp>
    </p:spTree>
    <p:extLst>
      <p:ext uri="{BB962C8B-B14F-4D97-AF65-F5344CB8AC3E}">
        <p14:creationId xmlns:p14="http://schemas.microsoft.com/office/powerpoint/2010/main" xmlns="" val="124746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Kurs i specializuar gjyqësor për </a:t>
            </a:r>
          </a:p>
          <a:p>
            <a:pPr algn="r" eaLnBrk="1" hangingPunct="1">
              <a:lnSpc>
                <a:spcPct val="80000"/>
              </a:lnSpc>
            </a:pPr>
            <a:r>
              <a:rPr lang="sq-AL" sz="3200" b="1"/>
              <a:t>Bashkëpunimi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683915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11015" y="1463117"/>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sq-AL" sz="2200" i="1"/>
              <a:t>Kuptojnë fushën dhe punën e Këshillit të Evropës dhe Zyrës së Programit të Krimit Kibernetik (C-PROC)</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Rishikojnë strukturën, qëllimet dhe objektivat e këtij kursi</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Ndajnë shqetësimet ose rezultatet e pritura të kursit</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Diskutojnë mbi konceptet themelore që do të trajtohen gjatë kursit </a:t>
            </a:r>
          </a:p>
          <a:p>
            <a:pPr algn="just">
              <a:lnSpc>
                <a:spcPct val="80000"/>
              </a:lnSpc>
            </a:pPr>
            <a:endParaRPr lang="en-GB" sz="2200" i="1" dirty="0"/>
          </a:p>
        </p:txBody>
      </p:sp>
    </p:spTree>
    <p:extLst>
      <p:ext uri="{BB962C8B-B14F-4D97-AF65-F5344CB8AC3E}">
        <p14:creationId xmlns:p14="http://schemas.microsoft.com/office/powerpoint/2010/main" xmlns="" val="1301409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parë</a:t>
            </a:r>
          </a:p>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Zyra e Programit për Krimet Kibernetike (C-PROC) e Këshillit të Evropës</a:t>
            </a:r>
          </a:p>
        </p:txBody>
      </p:sp>
    </p:spTree>
    <p:extLst>
      <p:ext uri="{BB962C8B-B14F-4D97-AF65-F5344CB8AC3E}">
        <p14:creationId xmlns:p14="http://schemas.microsoft.com/office/powerpoint/2010/main" xmlns=""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n-GB" smtClean="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n-GB" smtClean="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000" b="1" dirty="0">
                <a:solidFill>
                  <a:schemeClr val="bg1"/>
                </a:solidFill>
                <a:latin typeface="Arial" panose="020B0604020202020204" pitchFamily="34" charset="0"/>
                <a:cs typeface="Arial" panose="020B0604020202020204" pitchFamily="34" charset="0"/>
              </a:rPr>
              <a:t> Krimi </a:t>
            </a:r>
            <a:r>
              <a:rPr lang="sq-AL" sz="3000" b="1" dirty="0" err="1">
                <a:solidFill>
                  <a:schemeClr val="bg1"/>
                </a:solidFill>
                <a:latin typeface="Arial" panose="020B0604020202020204" pitchFamily="34" charset="0"/>
                <a:cs typeface="Arial" panose="020B0604020202020204" pitchFamily="34" charset="0"/>
              </a:rPr>
              <a:t>kibernetik</a:t>
            </a:r>
            <a:r>
              <a:rPr lang="sq-AL" sz="3000" b="1" dirty="0">
                <a:solidFill>
                  <a:schemeClr val="bg1"/>
                </a:solidFill>
                <a:latin typeface="Arial" panose="020B0604020202020204" pitchFamily="34" charset="0"/>
                <a:cs typeface="Arial" panose="020B0604020202020204" pitchFamily="34" charset="0"/>
              </a:rPr>
              <a:t> si çështje e drejtësia penale </a:t>
            </a:r>
            <a:r>
              <a:rPr lang="sq-AL" sz="3000" b="1" dirty="0" smtClean="0">
                <a:solidFill>
                  <a:schemeClr val="bg1"/>
                </a:solidFill>
                <a:latin typeface="Arial" panose="020B0604020202020204" pitchFamily="34" charset="0"/>
                <a:cs typeface="Arial" panose="020B0604020202020204" pitchFamily="34" charset="0"/>
              </a:rPr>
              <a:t>–</a:t>
            </a:r>
            <a:r>
              <a:rPr lang="en-US" sz="3000" b="1" dirty="0" smtClean="0">
                <a:solidFill>
                  <a:schemeClr val="bg1"/>
                </a:solidFill>
                <a:latin typeface="Arial" panose="020B0604020202020204" pitchFamily="34" charset="0"/>
                <a:cs typeface="Arial" panose="020B0604020202020204" pitchFamily="34" charset="0"/>
              </a:rPr>
              <a:t> </a:t>
            </a:r>
            <a:r>
              <a:rPr lang="sq-AL" sz="3000" b="1" dirty="0" smtClean="0">
                <a:solidFill>
                  <a:schemeClr val="bg1"/>
                </a:solidFill>
                <a:latin typeface="Arial" panose="020B0604020202020204" pitchFamily="34" charset="0"/>
                <a:cs typeface="Arial" panose="020B0604020202020204" pitchFamily="34" charset="0"/>
              </a:rPr>
              <a:t>Sfidat </a:t>
            </a:r>
            <a:r>
              <a:rPr lang="sq-AL" sz="3000" b="1" dirty="0">
                <a:solidFill>
                  <a:schemeClr val="bg1"/>
                </a:solidFill>
                <a:latin typeface="Arial" panose="020B0604020202020204" pitchFamily="34" charset="0"/>
                <a:cs typeface="Arial" panose="020B0604020202020204" pitchFamily="34" charset="0"/>
              </a:rPr>
              <a:t>kryesore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2" name="Content Placeholder 2">
            <a:extLst>
              <a:ext uri="{FF2B5EF4-FFF2-40B4-BE49-F238E27FC236}">
                <a16:creationId xmlns:a16="http://schemas.microsoft.com/office/drawing/2014/main" xmlns="" id="{AAA86FD6-2D9F-462F-A3CA-0DF322E36466}"/>
              </a:ext>
            </a:extLst>
          </p:cNvPr>
          <p:cNvSpPr txBox="1">
            <a:spLocks/>
          </p:cNvSpPr>
          <p:nvPr/>
        </p:nvSpPr>
        <p:spPr>
          <a:xfrm>
            <a:off x="532469" y="1099426"/>
            <a:ext cx="8352928" cy="5184576"/>
          </a:xfrm>
          <a:prstGeom prst="rect">
            <a:avLst/>
          </a:prstGeom>
        </p:spPr>
        <p:txBody>
          <a:bodyPr>
            <a:normAutofit fontScale="475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sq-AL" b="1" dirty="0">
                <a:latin typeface="Arial" panose="020B0604020202020204" pitchFamily="34" charset="0"/>
                <a:cs typeface="Arial" panose="020B0604020202020204" pitchFamily="34" charset="0"/>
              </a:rPr>
              <a:t>Mungesa e kuptimit të përbashkët </a:t>
            </a:r>
            <a:r>
              <a:rPr lang="sq-AL" dirty="0">
                <a:latin typeface="Arial" panose="020B0604020202020204" pitchFamily="34" charset="0"/>
                <a:cs typeface="Arial" panose="020B0604020202020204" pitchFamily="34" charset="0"/>
              </a:rPr>
              <a:t>për krimin </a:t>
            </a:r>
            <a:r>
              <a:rPr lang="sq-AL" dirty="0" err="1">
                <a:latin typeface="Arial" panose="020B0604020202020204" pitchFamily="34" charset="0"/>
                <a:cs typeface="Arial" panose="020B0604020202020204" pitchFamily="34" charset="0"/>
              </a:rPr>
              <a:t>kibernetik</a:t>
            </a:r>
            <a:r>
              <a:rPr lang="sq-AL" dirty="0">
                <a:latin typeface="Arial" panose="020B0604020202020204" pitchFamily="34" charset="0"/>
                <a:cs typeface="Arial" panose="020B0604020202020204" pitchFamily="34" charset="0"/>
              </a:rPr>
              <a:t> në mesin e autoriteteve të drejtësia penale</a:t>
            </a:r>
          </a:p>
          <a:p>
            <a:pPr>
              <a:lnSpc>
                <a:spcPct val="120000"/>
              </a:lnSpc>
              <a:defRPr/>
            </a:pPr>
            <a:endParaRPr lang="en-US" dirty="0">
              <a:latin typeface="Arial" panose="020B0604020202020204" pitchFamily="34" charset="0"/>
              <a:cs typeface="Arial" panose="020B0604020202020204" pitchFamily="34" charset="0"/>
            </a:endParaRPr>
          </a:p>
          <a:p>
            <a:pPr>
              <a:lnSpc>
                <a:spcPct val="120000"/>
              </a:lnSpc>
              <a:defRPr/>
            </a:pPr>
            <a:r>
              <a:rPr lang="sq-AL" b="1" dirty="0">
                <a:latin typeface="Arial" panose="020B0604020202020204" pitchFamily="34" charset="0"/>
                <a:ea typeface="Verdana" panose="020B0604030504040204" pitchFamily="34" charset="0"/>
                <a:cs typeface="Arial" panose="020B0604020202020204" pitchFamily="34" charset="0"/>
              </a:rPr>
              <a:t>Legjislacioni për krimin </a:t>
            </a:r>
            <a:r>
              <a:rPr lang="sq-AL" b="1" dirty="0" err="1">
                <a:latin typeface="Arial" panose="020B0604020202020204" pitchFamily="34" charset="0"/>
                <a:ea typeface="Verdana" panose="020B0604030504040204" pitchFamily="34" charset="0"/>
                <a:cs typeface="Arial" panose="020B0604020202020204" pitchFamily="34" charset="0"/>
              </a:rPr>
              <a:t>kibernetik</a:t>
            </a:r>
            <a:r>
              <a:rPr lang="sq-AL" b="1" dirty="0">
                <a:latin typeface="Arial" panose="020B0604020202020204" pitchFamily="34" charset="0"/>
                <a:ea typeface="Verdana" panose="020B0604030504040204" pitchFamily="34" charset="0"/>
                <a:cs typeface="Arial" panose="020B0604020202020204" pitchFamily="34" charset="0"/>
              </a:rPr>
              <a:t> – Harmonizimi</a:t>
            </a:r>
          </a:p>
          <a:p>
            <a:pPr lvl="1">
              <a:lnSpc>
                <a:spcPct val="120000"/>
              </a:lnSpc>
              <a:defRPr/>
            </a:pPr>
            <a:r>
              <a:rPr lang="sq-AL" sz="2700" dirty="0">
                <a:latin typeface="Arial" panose="020B0604020202020204" pitchFamily="34" charset="0"/>
                <a:ea typeface="Verdana" panose="020B0604030504040204" pitchFamily="34" charset="0"/>
                <a:cs typeface="Arial" panose="020B0604020202020204" pitchFamily="34" charset="0"/>
              </a:rPr>
              <a:t>Përkufizimi i krimeve kibernetike</a:t>
            </a:r>
          </a:p>
          <a:p>
            <a:pPr lvl="1">
              <a:lnSpc>
                <a:spcPct val="120000"/>
              </a:lnSpc>
              <a:defRPr/>
            </a:pPr>
            <a:r>
              <a:rPr lang="sq-AL" sz="2700" dirty="0">
                <a:latin typeface="Arial" panose="020B0604020202020204" pitchFamily="34" charset="0"/>
                <a:ea typeface="Verdana" panose="020B0604030504040204" pitchFamily="34" charset="0"/>
                <a:cs typeface="Arial" panose="020B0604020202020204" pitchFamily="34" charset="0"/>
              </a:rPr>
              <a:t>Ku është kryer krimi? Cili vend ka juridiksion?</a:t>
            </a:r>
          </a:p>
          <a:p>
            <a:pPr lvl="1">
              <a:lnSpc>
                <a:spcPct val="120000"/>
              </a:lnSpc>
              <a:defRPr/>
            </a:pPr>
            <a:r>
              <a:rPr lang="sq-AL" sz="2700" dirty="0">
                <a:latin typeface="Arial" panose="020B0604020202020204" pitchFamily="34" charset="0"/>
                <a:ea typeface="Verdana" panose="020B0604030504040204" pitchFamily="34" charset="0"/>
                <a:cs typeface="Arial" panose="020B0604020202020204" pitchFamily="34" charset="0"/>
              </a:rPr>
              <a:t>Nevoja për të përshtatur standardet globale, Traktatet Ndërkombëtare – Traktati i OKB-së – Statusi?</a:t>
            </a:r>
          </a:p>
          <a:p>
            <a:pPr>
              <a:lnSpc>
                <a:spcPct val="120000"/>
              </a:lnSpc>
              <a:defRPr/>
            </a:pPr>
            <a:endParaRPr lang="en-US" dirty="0">
              <a:latin typeface="Arial" panose="020B0604020202020204" pitchFamily="34" charset="0"/>
              <a:ea typeface="Verdana" panose="020B0604030504040204" pitchFamily="34" charset="0"/>
              <a:cs typeface="Arial" panose="020B0604020202020204" pitchFamily="34" charset="0"/>
            </a:endParaRPr>
          </a:p>
          <a:p>
            <a:pPr>
              <a:lnSpc>
                <a:spcPct val="120000"/>
              </a:lnSpc>
              <a:defRPr/>
            </a:pPr>
            <a:r>
              <a:rPr lang="sq-AL" dirty="0">
                <a:latin typeface="Arial" panose="020B0604020202020204" pitchFamily="34" charset="0"/>
                <a:cs typeface="Arial" panose="020B0604020202020204" pitchFamily="34" charset="0"/>
              </a:rPr>
              <a:t>Përballja me </a:t>
            </a:r>
            <a:r>
              <a:rPr lang="sq-AL" b="1" dirty="0">
                <a:latin typeface="Arial" panose="020B0604020202020204" pitchFamily="34" charset="0"/>
                <a:cs typeface="Arial" panose="020B0604020202020204" pitchFamily="34" charset="0"/>
              </a:rPr>
              <a:t>paradigmat e reja teknologjike</a:t>
            </a:r>
          </a:p>
          <a:p>
            <a:pPr lvl="1">
              <a:lnSpc>
                <a:spcPct val="120000"/>
              </a:lnSpc>
              <a:defRPr/>
            </a:pPr>
            <a:r>
              <a:rPr lang="sq-AL" sz="2700" dirty="0">
                <a:latin typeface="Arial" panose="020B0604020202020204" pitchFamily="34" charset="0"/>
                <a:cs typeface="Arial" panose="020B0604020202020204" pitchFamily="34" charset="0"/>
              </a:rPr>
              <a:t>Proceset kompjuterike në re (</a:t>
            </a:r>
            <a:r>
              <a:rPr lang="sq-AL" sz="2700" dirty="0" err="1">
                <a:latin typeface="Arial" panose="020B0604020202020204" pitchFamily="34" charset="0"/>
                <a:cs typeface="Arial" panose="020B0604020202020204" pitchFamily="34" charset="0"/>
              </a:rPr>
              <a:t>cloud</a:t>
            </a:r>
            <a:r>
              <a:rPr lang="sq-AL" sz="2700" dirty="0">
                <a:latin typeface="Arial" panose="020B0604020202020204" pitchFamily="34" charset="0"/>
                <a:cs typeface="Arial" panose="020B0604020202020204" pitchFamily="34" charset="0"/>
              </a:rPr>
              <a:t>) – “Provat në </a:t>
            </a:r>
            <a:r>
              <a:rPr lang="sq-AL" sz="2700" dirty="0" err="1">
                <a:latin typeface="Arial" panose="020B0604020202020204" pitchFamily="34" charset="0"/>
                <a:cs typeface="Arial" panose="020B0604020202020204" pitchFamily="34" charset="0"/>
              </a:rPr>
              <a:t>Cloud</a:t>
            </a:r>
            <a:r>
              <a:rPr lang="sq-AL" sz="2700" dirty="0">
                <a:latin typeface="Arial" panose="020B0604020202020204" pitchFamily="34" charset="0"/>
                <a:cs typeface="Arial" panose="020B0604020202020204" pitchFamily="34" charset="0"/>
              </a:rPr>
              <a:t>”</a:t>
            </a:r>
          </a:p>
          <a:p>
            <a:pPr lvl="1">
              <a:lnSpc>
                <a:spcPct val="120000"/>
              </a:lnSpc>
              <a:defRPr/>
            </a:pPr>
            <a:r>
              <a:rPr lang="sq-AL" sz="2700" dirty="0" err="1">
                <a:latin typeface="Arial" panose="020B0604020202020204" pitchFamily="34" charset="0"/>
                <a:cs typeface="Arial" panose="020B0604020202020204" pitchFamily="34" charset="0"/>
              </a:rPr>
              <a:t>Darknet</a:t>
            </a:r>
            <a:r>
              <a:rPr lang="sq-AL" sz="2700" dirty="0">
                <a:latin typeface="Arial" panose="020B0604020202020204" pitchFamily="34" charset="0"/>
                <a:cs typeface="Arial" panose="020B0604020202020204" pitchFamily="34" charset="0"/>
              </a:rPr>
              <a:t> dhe valutat virtuale</a:t>
            </a:r>
          </a:p>
          <a:p>
            <a:pPr lvl="1">
              <a:lnSpc>
                <a:spcPct val="120000"/>
              </a:lnSpc>
              <a:defRPr/>
            </a:pPr>
            <a:r>
              <a:rPr lang="sq-AL" sz="2700" dirty="0">
                <a:latin typeface="Arial" panose="020B0604020202020204" pitchFamily="34" charset="0"/>
                <a:cs typeface="Arial" panose="020B0604020202020204" pitchFamily="34" charset="0"/>
              </a:rPr>
              <a:t>Interneti i gjërave</a:t>
            </a:r>
          </a:p>
          <a:p>
            <a:pPr>
              <a:lnSpc>
                <a:spcPct val="120000"/>
              </a:lnSpc>
              <a:defRPr/>
            </a:pPr>
            <a:endParaRPr lang="en-US" b="1" dirty="0">
              <a:latin typeface="Arial" panose="020B0604020202020204" pitchFamily="34" charset="0"/>
              <a:cs typeface="Arial" panose="020B0604020202020204" pitchFamily="34" charset="0"/>
            </a:endParaRPr>
          </a:p>
          <a:p>
            <a:pPr>
              <a:lnSpc>
                <a:spcPct val="120000"/>
              </a:lnSpc>
              <a:defRPr/>
            </a:pPr>
            <a:r>
              <a:rPr lang="sq-AL" b="1" dirty="0">
                <a:latin typeface="Arial" panose="020B0604020202020204" pitchFamily="34" charset="0"/>
                <a:cs typeface="Arial" panose="020B0604020202020204" pitchFamily="34" charset="0"/>
              </a:rPr>
              <a:t>Dimensioni i fenomenit </a:t>
            </a:r>
            <a:r>
              <a:rPr lang="sq-AL" dirty="0">
                <a:latin typeface="Arial" panose="020B0604020202020204" pitchFamily="34" charset="0"/>
                <a:cs typeface="Arial" panose="020B0604020202020204" pitchFamily="34" charset="0"/>
              </a:rPr>
              <a:t>që nuk është i matshëm për shkak të mos </a:t>
            </a:r>
            <a:r>
              <a:rPr lang="sq-AL" dirty="0" err="1">
                <a:latin typeface="Arial" panose="020B0604020202020204" pitchFamily="34" charset="0"/>
                <a:cs typeface="Arial" panose="020B0604020202020204" pitchFamily="34" charset="0"/>
              </a:rPr>
              <a:t>disponueshmërisë</a:t>
            </a:r>
            <a:r>
              <a:rPr lang="sq-AL" dirty="0">
                <a:latin typeface="Arial" panose="020B0604020202020204" pitchFamily="34" charset="0"/>
                <a:cs typeface="Arial" panose="020B0604020202020204" pitchFamily="34" charset="0"/>
              </a:rPr>
              <a:t> së statistikave të besueshme</a:t>
            </a:r>
          </a:p>
          <a:p>
            <a:pPr lvl="1">
              <a:lnSpc>
                <a:spcPct val="120000"/>
              </a:lnSpc>
              <a:defRPr/>
            </a:pPr>
            <a:r>
              <a:rPr lang="sq-AL" dirty="0">
                <a:latin typeface="Arial" panose="020B0604020202020204" pitchFamily="34" charset="0"/>
                <a:cs typeface="Arial" panose="020B0604020202020204" pitchFamily="34" charset="0"/>
              </a:rPr>
              <a:t>Rastet e Raportuara, Hetuara, Ndjekura, Gjykuara</a:t>
            </a:r>
          </a:p>
          <a:p>
            <a:pPr lvl="1">
              <a:lnSpc>
                <a:spcPct val="120000"/>
              </a:lnSpc>
              <a:defRPr/>
            </a:pPr>
            <a:r>
              <a:rPr lang="sq-AL" dirty="0">
                <a:latin typeface="Arial" panose="020B0604020202020204" pitchFamily="34" charset="0"/>
                <a:cs typeface="Arial" panose="020B0604020202020204" pitchFamily="34" charset="0"/>
              </a:rPr>
              <a:t>Numri dhe llojet e provave elektronike të nxjerra, pajisjet e analizuara</a:t>
            </a:r>
          </a:p>
        </p:txBody>
      </p:sp>
      <p:sp>
        <p:nvSpPr>
          <p:cNvPr id="5" name="TextBox 4">
            <a:extLst>
              <a:ext uri="{FF2B5EF4-FFF2-40B4-BE49-F238E27FC236}">
                <a16:creationId xmlns:a16="http://schemas.microsoft.com/office/drawing/2014/main" xmlns="" id="{C0EF1910-49B1-4CAB-9FBD-479E45A28C10}"/>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3370540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6</a:t>
            </a:fld>
            <a:endParaRPr lang="en-GB" smtClean="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6</a:t>
            </a:fld>
            <a:endParaRPr lang="en-GB" smtClean="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000" b="1" dirty="0">
                <a:solidFill>
                  <a:schemeClr val="bg1"/>
                </a:solidFill>
                <a:latin typeface="Arial" panose="020B0604020202020204" pitchFamily="34" charset="0"/>
                <a:cs typeface="Arial" panose="020B0604020202020204" pitchFamily="34" charset="0"/>
              </a:rPr>
              <a:t> Krimi </a:t>
            </a:r>
            <a:r>
              <a:rPr lang="sq-AL" sz="3000" b="1" dirty="0" err="1">
                <a:solidFill>
                  <a:schemeClr val="bg1"/>
                </a:solidFill>
                <a:latin typeface="Arial" panose="020B0604020202020204" pitchFamily="34" charset="0"/>
                <a:cs typeface="Arial" panose="020B0604020202020204" pitchFamily="34" charset="0"/>
              </a:rPr>
              <a:t>kibernetik</a:t>
            </a:r>
            <a:r>
              <a:rPr lang="sq-AL" sz="3000" b="1" dirty="0">
                <a:solidFill>
                  <a:schemeClr val="bg1"/>
                </a:solidFill>
                <a:latin typeface="Arial" panose="020B0604020202020204" pitchFamily="34" charset="0"/>
                <a:cs typeface="Arial" panose="020B0604020202020204" pitchFamily="34" charset="0"/>
              </a:rPr>
              <a:t> si çështje e drejtësia penale </a:t>
            </a:r>
            <a:r>
              <a:rPr lang="sq-AL" sz="3000" b="1" dirty="0" smtClean="0">
                <a:solidFill>
                  <a:schemeClr val="bg1"/>
                </a:solidFill>
                <a:latin typeface="Arial" panose="020B0604020202020204" pitchFamily="34" charset="0"/>
                <a:cs typeface="Arial" panose="020B0604020202020204" pitchFamily="34" charset="0"/>
              </a:rPr>
              <a:t>–</a:t>
            </a:r>
            <a:r>
              <a:rPr lang="en-US" sz="3000" b="1" dirty="0" smtClean="0">
                <a:solidFill>
                  <a:schemeClr val="bg1"/>
                </a:solidFill>
                <a:latin typeface="Arial" panose="020B0604020202020204" pitchFamily="34" charset="0"/>
                <a:cs typeface="Arial" panose="020B0604020202020204" pitchFamily="34" charset="0"/>
              </a:rPr>
              <a:t> </a:t>
            </a:r>
            <a:r>
              <a:rPr lang="sq-AL" sz="3000" b="1" dirty="0" smtClean="0">
                <a:solidFill>
                  <a:schemeClr val="bg1"/>
                </a:solidFill>
                <a:latin typeface="Arial" panose="020B0604020202020204" pitchFamily="34" charset="0"/>
                <a:cs typeface="Arial" panose="020B0604020202020204" pitchFamily="34" charset="0"/>
              </a:rPr>
              <a:t>Sfidat </a:t>
            </a:r>
            <a:r>
              <a:rPr lang="sq-AL" sz="3000" b="1" dirty="0">
                <a:solidFill>
                  <a:schemeClr val="bg1"/>
                </a:solidFill>
                <a:latin typeface="Arial" panose="020B0604020202020204" pitchFamily="34" charset="0"/>
                <a:cs typeface="Arial" panose="020B0604020202020204" pitchFamily="34" charset="0"/>
              </a:rPr>
              <a:t>kryesore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1" name="Content Placeholder 2">
            <a:extLst>
              <a:ext uri="{FF2B5EF4-FFF2-40B4-BE49-F238E27FC236}">
                <a16:creationId xmlns:a16="http://schemas.microsoft.com/office/drawing/2014/main" xmlns="" id="{CF5246E5-C2E1-45A7-A318-037541CE9643}"/>
              </a:ext>
            </a:extLst>
          </p:cNvPr>
          <p:cNvSpPr txBox="1">
            <a:spLocks/>
          </p:cNvSpPr>
          <p:nvPr/>
        </p:nvSpPr>
        <p:spPr>
          <a:xfrm>
            <a:off x="395536" y="1484784"/>
            <a:ext cx="8363272" cy="4824536"/>
          </a:xfrm>
          <a:prstGeom prst="rect">
            <a:avLst/>
          </a:prstGeom>
        </p:spPr>
        <p:txBody>
          <a:bodyPr>
            <a:normAutofit fontScale="550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sq-AL" dirty="0">
                <a:latin typeface="Arial" panose="020B0604020202020204" pitchFamily="34" charset="0"/>
                <a:cs typeface="Arial" panose="020B0604020202020204" pitchFamily="34" charset="0"/>
              </a:rPr>
              <a:t>Njësitë e hetimit të krimit </a:t>
            </a:r>
            <a:r>
              <a:rPr lang="sq-AL" dirty="0" err="1">
                <a:latin typeface="Arial" panose="020B0604020202020204" pitchFamily="34" charset="0"/>
                <a:cs typeface="Arial" panose="020B0604020202020204" pitchFamily="34" charset="0"/>
              </a:rPr>
              <a:t>kibernetik</a:t>
            </a:r>
            <a:r>
              <a:rPr lang="sq-AL" dirty="0">
                <a:latin typeface="Arial" panose="020B0604020202020204" pitchFamily="34" charset="0"/>
                <a:cs typeface="Arial" panose="020B0604020202020204" pitchFamily="34" charset="0"/>
              </a:rPr>
              <a:t> zakonisht janë me pak personel dhe </a:t>
            </a:r>
            <a:r>
              <a:rPr lang="sq-AL" b="1" dirty="0">
                <a:latin typeface="Arial" panose="020B0604020202020204" pitchFamily="34" charset="0"/>
                <a:cs typeface="Arial" panose="020B0604020202020204" pitchFamily="34" charset="0"/>
              </a:rPr>
              <a:t>nuk janë të trajnuar / aftësuar si duhet</a:t>
            </a:r>
          </a:p>
          <a:p>
            <a:pPr lvl="1">
              <a:lnSpc>
                <a:spcPct val="120000"/>
              </a:lnSpc>
              <a:defRPr/>
            </a:pPr>
            <a:r>
              <a:rPr lang="sq-AL" dirty="0">
                <a:latin typeface="Arial" panose="020B0604020202020204" pitchFamily="34" charset="0"/>
                <a:cs typeface="Arial" panose="020B0604020202020204" pitchFamily="34" charset="0"/>
              </a:rPr>
              <a:t>Përdorimi i VPN / </a:t>
            </a:r>
            <a:r>
              <a:rPr lang="sq-AL" dirty="0" err="1">
                <a:latin typeface="Arial" panose="020B0604020202020204" pitchFamily="34" charset="0"/>
                <a:cs typeface="Arial" panose="020B0604020202020204" pitchFamily="34" charset="0"/>
              </a:rPr>
              <a:t>Tunneling</a:t>
            </a:r>
            <a:r>
              <a:rPr lang="sq-AL" dirty="0">
                <a:latin typeface="Arial" panose="020B0604020202020204" pitchFamily="34" charset="0"/>
                <a:cs typeface="Arial" panose="020B0604020202020204" pitchFamily="34" charset="0"/>
              </a:rPr>
              <a:t> dhe Proxy/ Përdorimi i </a:t>
            </a:r>
            <a:r>
              <a:rPr lang="sq-AL" dirty="0" err="1">
                <a:latin typeface="Arial" panose="020B0604020202020204" pitchFamily="34" charset="0"/>
                <a:cs typeface="Arial" panose="020B0604020202020204" pitchFamily="34" charset="0"/>
              </a:rPr>
              <a:t>darknet</a:t>
            </a:r>
            <a:r>
              <a:rPr lang="sq-AL" dirty="0">
                <a:latin typeface="Arial" panose="020B0604020202020204" pitchFamily="34" charset="0"/>
                <a:cs typeface="Arial" panose="020B0604020202020204" pitchFamily="34" charset="0"/>
              </a:rPr>
              <a:t> dhe valutave virtuale</a:t>
            </a:r>
          </a:p>
          <a:p>
            <a:pPr lvl="1">
              <a:lnSpc>
                <a:spcPct val="120000"/>
              </a:lnSpc>
              <a:defRPr/>
            </a:pPr>
            <a:r>
              <a:rPr lang="sq-AL" dirty="0">
                <a:latin typeface="Arial" panose="020B0604020202020204" pitchFamily="34" charset="0"/>
                <a:cs typeface="Arial" panose="020B0604020202020204" pitchFamily="34" charset="0"/>
              </a:rPr>
              <a:t>Kuptimi i Modus </a:t>
            </a:r>
            <a:r>
              <a:rPr lang="sq-AL" dirty="0" err="1">
                <a:latin typeface="Arial" panose="020B0604020202020204" pitchFamily="34" charset="0"/>
                <a:cs typeface="Arial" panose="020B0604020202020204" pitchFamily="34" charset="0"/>
              </a:rPr>
              <a:t>Operandi</a:t>
            </a:r>
            <a:r>
              <a:rPr lang="sq-AL" dirty="0">
                <a:latin typeface="Arial" panose="020B0604020202020204" pitchFamily="34" charset="0"/>
                <a:cs typeface="Arial" panose="020B0604020202020204" pitchFamily="34" charset="0"/>
              </a:rPr>
              <a:t> / Provave për tu mbledhur</a:t>
            </a:r>
          </a:p>
          <a:p>
            <a:pPr lvl="1">
              <a:lnSpc>
                <a:spcPct val="120000"/>
              </a:lnSpc>
              <a:defRPr/>
            </a:pPr>
            <a:r>
              <a:rPr lang="sq-AL" dirty="0">
                <a:latin typeface="Arial" panose="020B0604020202020204" pitchFamily="34" charset="0"/>
                <a:cs typeface="Arial" panose="020B0604020202020204" pitchFamily="34" charset="0"/>
              </a:rPr>
              <a:t>Hetimi i formave të mundshme të Krimit të Organizuar kundrejt një krimineli të vetëm</a:t>
            </a:r>
          </a:p>
          <a:p>
            <a:pPr>
              <a:lnSpc>
                <a:spcPct val="120000"/>
              </a:lnSpc>
              <a:defRPr/>
            </a:pPr>
            <a:endParaRPr lang="en-US" dirty="0">
              <a:latin typeface="Arial" panose="020B0604020202020204" pitchFamily="34" charset="0"/>
              <a:cs typeface="Arial" panose="020B0604020202020204" pitchFamily="34" charset="0"/>
            </a:endParaRPr>
          </a:p>
          <a:p>
            <a:pPr>
              <a:lnSpc>
                <a:spcPct val="120000"/>
              </a:lnSpc>
              <a:defRPr/>
            </a:pPr>
            <a:r>
              <a:rPr lang="sq-AL" b="1" dirty="0">
                <a:latin typeface="Arial" panose="020B0604020202020204" pitchFamily="34" charset="0"/>
                <a:cs typeface="Arial" panose="020B0604020202020204" pitchFamily="34" charset="0"/>
              </a:rPr>
              <a:t>Aftësitë e kufizuara teknike</a:t>
            </a:r>
            <a:r>
              <a:rPr lang="sq-AL" dirty="0">
                <a:latin typeface="Arial" panose="020B0604020202020204" pitchFamily="34" charset="0"/>
                <a:cs typeface="Arial" panose="020B0604020202020204" pitchFamily="34" charset="0"/>
              </a:rPr>
              <a:t> për të mbështetur një hetim të suksesshëm</a:t>
            </a:r>
          </a:p>
          <a:p>
            <a:pPr lvl="1">
              <a:lnSpc>
                <a:spcPct val="120000"/>
              </a:lnSpc>
              <a:defRPr/>
            </a:pPr>
            <a:r>
              <a:rPr lang="sq-AL" dirty="0">
                <a:latin typeface="Arial" panose="020B0604020202020204" pitchFamily="34" charset="0"/>
                <a:cs typeface="Arial" panose="020B0604020202020204" pitchFamily="34" charset="0"/>
              </a:rPr>
              <a:t>Të dhënat/ laboratorët e </a:t>
            </a:r>
            <a:r>
              <a:rPr lang="sq-AL" dirty="0" err="1">
                <a:latin typeface="Arial" panose="020B0604020202020204" pitchFamily="34" charset="0"/>
                <a:cs typeface="Arial" panose="020B0604020202020204" pitchFamily="34" charset="0"/>
              </a:rPr>
              <a:t>forenzikës</a:t>
            </a:r>
            <a:r>
              <a:rPr lang="sq-AL" dirty="0">
                <a:latin typeface="Arial" panose="020B0604020202020204" pitchFamily="34" charset="0"/>
                <a:cs typeface="Arial" panose="020B0604020202020204" pitchFamily="34" charset="0"/>
              </a:rPr>
              <a:t> së pajisjeve mobile të vjetruar</a:t>
            </a:r>
          </a:p>
          <a:p>
            <a:pPr lvl="1">
              <a:lnSpc>
                <a:spcPct val="120000"/>
              </a:lnSpc>
              <a:defRPr/>
            </a:pPr>
            <a:r>
              <a:rPr lang="sq-AL" dirty="0" err="1">
                <a:latin typeface="Arial" panose="020B0604020202020204" pitchFamily="34" charset="0"/>
                <a:cs typeface="Arial" panose="020B0604020202020204" pitchFamily="34" charset="0"/>
              </a:rPr>
              <a:t>Forenzika</a:t>
            </a:r>
            <a:r>
              <a:rPr lang="sq-AL" dirty="0">
                <a:latin typeface="Arial" panose="020B0604020202020204" pitchFamily="34" charset="0"/>
                <a:cs typeface="Arial" panose="020B0604020202020204" pitchFamily="34" charset="0"/>
              </a:rPr>
              <a:t> e </a:t>
            </a:r>
            <a:r>
              <a:rPr lang="sq-AL" dirty="0" err="1">
                <a:latin typeface="Arial" panose="020B0604020202020204" pitchFamily="34" charset="0"/>
                <a:cs typeface="Arial" panose="020B0604020202020204" pitchFamily="34" charset="0"/>
              </a:rPr>
              <a:t>malware</a:t>
            </a:r>
            <a:r>
              <a:rPr lang="sq-AL" dirty="0">
                <a:latin typeface="Arial" panose="020B0604020202020204" pitchFamily="34" charset="0"/>
                <a:cs typeface="Arial" panose="020B0604020202020204" pitchFamily="34" charset="0"/>
              </a:rPr>
              <a:t> dhe aftësitë për inxhinieri </a:t>
            </a:r>
            <a:r>
              <a:rPr lang="sq-AL" dirty="0" err="1">
                <a:latin typeface="Arial" panose="020B0604020202020204" pitchFamily="34" charset="0"/>
                <a:cs typeface="Arial" panose="020B0604020202020204" pitchFamily="34" charset="0"/>
              </a:rPr>
              <a:t>reversibile</a:t>
            </a:r>
            <a:endParaRPr lang="sq-AL" dirty="0">
              <a:latin typeface="Arial" panose="020B0604020202020204" pitchFamily="34" charset="0"/>
              <a:cs typeface="Arial" panose="020B0604020202020204" pitchFamily="34" charset="0"/>
            </a:endParaRPr>
          </a:p>
          <a:p>
            <a:pPr lvl="1">
              <a:lnSpc>
                <a:spcPct val="120000"/>
              </a:lnSpc>
              <a:defRPr/>
            </a:pPr>
            <a:r>
              <a:rPr lang="sq-AL" dirty="0">
                <a:latin typeface="Arial" panose="020B0604020202020204" pitchFamily="34" charset="0"/>
                <a:cs typeface="Arial" panose="020B0604020202020204" pitchFamily="34" charset="0"/>
              </a:rPr>
              <a:t>Bashkëpunim me ofruesit e shërbimeve lokale të telekomunikimit</a:t>
            </a:r>
          </a:p>
          <a:p>
            <a:pPr>
              <a:lnSpc>
                <a:spcPct val="120000"/>
              </a:lnSpc>
              <a:defRPr/>
            </a:pPr>
            <a:endParaRPr lang="en-US" dirty="0">
              <a:latin typeface="Arial" panose="020B0604020202020204" pitchFamily="34" charset="0"/>
              <a:cs typeface="Arial" panose="020B0604020202020204" pitchFamily="34" charset="0"/>
            </a:endParaRPr>
          </a:p>
          <a:p>
            <a:pPr>
              <a:lnSpc>
                <a:spcPct val="120000"/>
              </a:lnSpc>
              <a:defRPr/>
            </a:pPr>
            <a:r>
              <a:rPr lang="sq-AL" b="1" dirty="0">
                <a:latin typeface="Arial" panose="020B0604020202020204" pitchFamily="34" charset="0"/>
                <a:cs typeface="Arial" panose="020B0604020202020204" pitchFamily="34" charset="0"/>
              </a:rPr>
              <a:t>Bashkëpunimi ndërkombëtar </a:t>
            </a:r>
          </a:p>
          <a:p>
            <a:pPr lvl="1">
              <a:lnSpc>
                <a:spcPct val="120000"/>
              </a:lnSpc>
              <a:defRPr/>
            </a:pPr>
            <a:r>
              <a:rPr lang="sq-AL" dirty="0">
                <a:latin typeface="Arial" panose="020B0604020202020204" pitchFamily="34" charset="0"/>
                <a:cs typeface="Arial" panose="020B0604020202020204" pitchFamily="34" charset="0"/>
              </a:rPr>
              <a:t>Polici me polici</a:t>
            </a:r>
          </a:p>
          <a:p>
            <a:pPr lvl="1">
              <a:lnSpc>
                <a:spcPct val="120000"/>
              </a:lnSpc>
              <a:defRPr/>
            </a:pPr>
            <a:r>
              <a:rPr lang="sq-AL" dirty="0">
                <a:latin typeface="Arial" panose="020B0604020202020204" pitchFamily="34" charset="0"/>
                <a:cs typeface="Arial" panose="020B0604020202020204" pitchFamily="34" charset="0"/>
              </a:rPr>
              <a:t>Bashkëpunimin juridik ndërkombëtar</a:t>
            </a:r>
          </a:p>
          <a:p>
            <a:pPr lvl="1">
              <a:lnSpc>
                <a:spcPct val="120000"/>
              </a:lnSpc>
              <a:defRPr/>
            </a:pPr>
            <a:r>
              <a:rPr lang="sq-AL" dirty="0">
                <a:latin typeface="Arial" panose="020B0604020202020204" pitchFamily="34" charset="0"/>
                <a:cs typeface="Arial" panose="020B0604020202020204" pitchFamily="34" charset="0"/>
              </a:rPr>
              <a:t>Ndërveprimet me ofruesit e mëdhenj të shërbimeve ndërkombëtare (Rrjetet Sociale, etj.)</a:t>
            </a:r>
          </a:p>
          <a:p>
            <a:pPr lvl="1">
              <a:lnSpc>
                <a:spcPct val="120000"/>
              </a:lnSpc>
              <a:defRPr/>
            </a:pPr>
            <a:endParaRPr lang="en-US"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xmlns="" id="{5102A458-CA1A-4B20-8381-FFC894FC070B}"/>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3341126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7</a:t>
            </a:fld>
            <a:endParaRPr lang="en-GB" smtClean="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7</a:t>
            </a:fld>
            <a:endParaRPr lang="en-GB" smtClean="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2600" b="1" dirty="0">
                <a:solidFill>
                  <a:schemeClr val="bg1"/>
                </a:solidFill>
                <a:latin typeface="Arial" panose="020B0604020202020204" pitchFamily="34" charset="0"/>
                <a:cs typeface="Arial" panose="020B0604020202020204" pitchFamily="34" charset="0"/>
              </a:rPr>
              <a:t>Konventa e Këshillit të Evropës për Krimin </a:t>
            </a:r>
            <a:r>
              <a:rPr lang="sq-AL" sz="2600" b="1" dirty="0" err="1" smtClean="0">
                <a:solidFill>
                  <a:schemeClr val="bg1"/>
                </a:solidFill>
                <a:latin typeface="Arial" panose="020B0604020202020204" pitchFamily="34" charset="0"/>
                <a:cs typeface="Arial" panose="020B0604020202020204" pitchFamily="34" charset="0"/>
              </a:rPr>
              <a:t>Kibernetik</a:t>
            </a:r>
            <a:r>
              <a:rPr lang="en-US" sz="2600" b="1" dirty="0" smtClean="0">
                <a:solidFill>
                  <a:schemeClr val="bg1"/>
                </a:solidFill>
                <a:latin typeface="Arial" panose="020B0604020202020204" pitchFamily="34" charset="0"/>
                <a:cs typeface="Arial" panose="020B0604020202020204" pitchFamily="34" charset="0"/>
              </a:rPr>
              <a:t> - </a:t>
            </a:r>
            <a:r>
              <a:rPr lang="sq-AL" sz="2600" b="1" dirty="0" smtClean="0">
                <a:solidFill>
                  <a:schemeClr val="bg1"/>
                </a:solidFill>
                <a:latin typeface="Arial" panose="020B0604020202020204" pitchFamily="34" charset="0"/>
                <a:cs typeface="Arial" panose="020B0604020202020204" pitchFamily="34" charset="0"/>
              </a:rPr>
              <a:t>Konventa </a:t>
            </a:r>
            <a:r>
              <a:rPr lang="sq-AL" sz="2600" b="1" dirty="0">
                <a:solidFill>
                  <a:schemeClr val="bg1"/>
                </a:solidFill>
                <a:latin typeface="Arial" panose="020B0604020202020204" pitchFamily="34" charset="0"/>
                <a:cs typeface="Arial" panose="020B0604020202020204" pitchFamily="34" charset="0"/>
              </a:rPr>
              <a:t>e Budapestit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xmlns="" id="{5AC8533C-0FEE-4437-BD19-21B88068C45C}"/>
              </a:ext>
            </a:extLst>
          </p:cNvPr>
          <p:cNvSpPr txBox="1">
            <a:spLocks/>
          </p:cNvSpPr>
          <p:nvPr/>
        </p:nvSpPr>
        <p:spPr>
          <a:xfrm>
            <a:off x="323528" y="1340768"/>
            <a:ext cx="8435280" cy="4968552"/>
          </a:xfrm>
          <a:prstGeom prst="rect">
            <a:avLst/>
          </a:prstGeom>
        </p:spPr>
        <p:txBody>
          <a:bodyPr>
            <a:normAutofit fontScale="925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600"/>
              </a:spcBef>
              <a:spcAft>
                <a:spcPts val="600"/>
              </a:spcAft>
              <a:defRPr/>
            </a:pPr>
            <a:r>
              <a:rPr lang="sq-AL" sz="1800" dirty="0">
                <a:latin typeface="Arial" panose="020B0604020202020204" pitchFamily="34" charset="0"/>
                <a:cs typeface="Arial" panose="020B0604020202020204" pitchFamily="34" charset="0"/>
              </a:rPr>
              <a:t>Hapur për nënshkrim në nëntor 2001 në Budapest</a:t>
            </a:r>
          </a:p>
          <a:p>
            <a:pPr>
              <a:lnSpc>
                <a:spcPct val="120000"/>
              </a:lnSpc>
              <a:spcBef>
                <a:spcPts val="600"/>
              </a:spcBef>
              <a:spcAft>
                <a:spcPts val="600"/>
              </a:spcAft>
              <a:defRPr/>
            </a:pPr>
            <a:r>
              <a:rPr lang="sq-AL" sz="1800" dirty="0">
                <a:latin typeface="Arial" panose="020B0604020202020204" pitchFamily="34" charset="0"/>
                <a:cs typeface="Arial" panose="020B0604020202020204" pitchFamily="34" charset="0"/>
              </a:rPr>
              <a:t>Ndjekur nga Komiteti i Konventës së Krimit </a:t>
            </a:r>
            <a:r>
              <a:rPr lang="sq-AL" sz="1800" dirty="0" err="1">
                <a:latin typeface="Arial" panose="020B0604020202020204" pitchFamily="34" charset="0"/>
                <a:cs typeface="Arial" panose="020B0604020202020204" pitchFamily="34" charset="0"/>
              </a:rPr>
              <a:t>Kibernetik</a:t>
            </a:r>
            <a:r>
              <a:rPr lang="sq-AL" sz="1800" dirty="0">
                <a:latin typeface="Arial" panose="020B0604020202020204" pitchFamily="34" charset="0"/>
                <a:cs typeface="Arial" panose="020B0604020202020204" pitchFamily="34" charset="0"/>
              </a:rPr>
              <a:t> (T-CY) </a:t>
            </a:r>
          </a:p>
          <a:p>
            <a:pPr>
              <a:lnSpc>
                <a:spcPct val="120000"/>
              </a:lnSpc>
              <a:spcBef>
                <a:spcPts val="600"/>
              </a:spcBef>
              <a:spcAft>
                <a:spcPts val="600"/>
              </a:spcAft>
              <a:defRPr/>
            </a:pPr>
            <a:r>
              <a:rPr lang="sq-AL" sz="1800" dirty="0">
                <a:latin typeface="Arial" panose="020B0604020202020204" pitchFamily="34" charset="0"/>
                <a:cs typeface="Arial" panose="020B0604020202020204" pitchFamily="34" charset="0"/>
              </a:rPr>
              <a:t>E hapur për aderim nga çdo shtet</a:t>
            </a:r>
          </a:p>
          <a:p>
            <a:pPr>
              <a:lnSpc>
                <a:spcPct val="120000"/>
              </a:lnSpc>
              <a:spcBef>
                <a:spcPts val="600"/>
              </a:spcBef>
              <a:spcAft>
                <a:spcPts val="600"/>
              </a:spcAft>
              <a:defRPr/>
            </a:pPr>
            <a:r>
              <a:rPr lang="sq-AL" sz="1800" dirty="0">
                <a:latin typeface="Arial" panose="020B0604020202020204" pitchFamily="34" charset="0"/>
                <a:cs typeface="Arial" panose="020B0604020202020204" pitchFamily="34" charset="0"/>
              </a:rPr>
              <a:t>Që nga sot, i vetmi </a:t>
            </a:r>
            <a:r>
              <a:rPr lang="sq-AL" sz="1800" b="1" dirty="0">
                <a:latin typeface="Arial" panose="020B0604020202020204" pitchFamily="34" charset="0"/>
                <a:cs typeface="Arial" panose="020B0604020202020204" pitchFamily="34" charset="0"/>
              </a:rPr>
              <a:t>Traktat ndërkombëtar për krimin </a:t>
            </a:r>
            <a:r>
              <a:rPr lang="sq-AL" sz="1800" b="1" dirty="0" err="1">
                <a:latin typeface="Arial" panose="020B0604020202020204" pitchFamily="34" charset="0"/>
                <a:cs typeface="Arial" panose="020B0604020202020204" pitchFamily="34" charset="0"/>
              </a:rPr>
              <a:t>kibernetik</a:t>
            </a:r>
            <a:r>
              <a:rPr lang="sq-AL" sz="1800" b="1" dirty="0">
                <a:latin typeface="Arial" panose="020B0604020202020204" pitchFamily="34" charset="0"/>
                <a:cs typeface="Arial" panose="020B0604020202020204" pitchFamily="34" charset="0"/>
              </a:rPr>
              <a:t> dhe provat elektronike</a:t>
            </a:r>
          </a:p>
          <a:p>
            <a:pPr>
              <a:lnSpc>
                <a:spcPct val="120000"/>
              </a:lnSpc>
              <a:spcBef>
                <a:spcPts val="600"/>
              </a:spcBef>
              <a:spcAft>
                <a:spcPts val="600"/>
              </a:spcAft>
              <a:defRPr/>
            </a:pPr>
            <a:r>
              <a:rPr lang="sq-AL" sz="1800" dirty="0">
                <a:latin typeface="Arial" panose="020B0604020202020204" pitchFamily="34" charset="0"/>
                <a:cs typeface="Arial" panose="020B0604020202020204" pitchFamily="34" charset="0"/>
              </a:rPr>
              <a:t>Kjo jep përkufizime të nivelit të lartë, neutrale ndaj teknologjisë, për veprat e krimit </a:t>
            </a:r>
            <a:r>
              <a:rPr lang="sq-AL" sz="1800" dirty="0" err="1">
                <a:latin typeface="Arial" panose="020B0604020202020204" pitchFamily="34" charset="0"/>
                <a:cs typeface="Arial" panose="020B0604020202020204" pitchFamily="34" charset="0"/>
              </a:rPr>
              <a:t>kibernetik</a:t>
            </a:r>
            <a:endParaRPr lang="sq-AL"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q-AL" sz="1800" dirty="0">
                <a:latin typeface="Arial" panose="020B0604020202020204" pitchFamily="34" charset="0"/>
                <a:cs typeface="Arial" panose="020B0604020202020204" pitchFamily="34" charset="0"/>
              </a:rPr>
              <a:t>Ajo përcakton procedurat standarde për hetimin dhe ndjekjen penale në nivelin kombëtar dhe vendos detyrimet përkatëse për palët e përfshira</a:t>
            </a:r>
          </a:p>
          <a:p>
            <a:pPr>
              <a:lnSpc>
                <a:spcPct val="120000"/>
              </a:lnSpc>
              <a:spcBef>
                <a:spcPts val="600"/>
              </a:spcBef>
              <a:spcAft>
                <a:spcPts val="600"/>
              </a:spcAft>
              <a:defRPr/>
            </a:pPr>
            <a:r>
              <a:rPr lang="sq-AL" sz="1800" dirty="0">
                <a:latin typeface="Arial" panose="020B0604020202020204" pitchFamily="34" charset="0"/>
                <a:cs typeface="Arial" panose="020B0604020202020204" pitchFamily="34" charset="0"/>
              </a:rPr>
              <a:t>Ajo përcakton dispozitat procedurale për bashkëpunimin ndërkombëtar, polici-polici dhe gjyqësor</a:t>
            </a:r>
          </a:p>
          <a:p>
            <a:pPr>
              <a:lnSpc>
                <a:spcPct val="120000"/>
              </a:lnSpc>
              <a:spcBef>
                <a:spcPts val="600"/>
              </a:spcBef>
              <a:spcAft>
                <a:spcPts val="600"/>
              </a:spcAft>
              <a:defRPr/>
            </a:pPr>
            <a:r>
              <a:rPr lang="sq-AL" sz="1800" dirty="0">
                <a:latin typeface="Arial" panose="020B0604020202020204" pitchFamily="34" charset="0"/>
                <a:cs typeface="Arial" panose="020B0604020202020204" pitchFamily="34" charset="0"/>
              </a:rPr>
              <a:t>Ajo parasheh kushtet dhe masat mbrojtëse për përmbushjen e ligjit</a:t>
            </a:r>
          </a:p>
          <a:p>
            <a:pPr>
              <a:lnSpc>
                <a:spcPct val="120000"/>
              </a:lnSpc>
              <a:spcBef>
                <a:spcPts val="600"/>
              </a:spcBef>
              <a:spcAft>
                <a:spcPts val="600"/>
              </a:spcAft>
              <a:defRPr/>
            </a:pPr>
            <a:r>
              <a:rPr lang="sq-AL" sz="1800" dirty="0">
                <a:latin typeface="Arial" panose="020B0604020202020204" pitchFamily="34" charset="0"/>
                <a:cs typeface="Arial" panose="020B0604020202020204" pitchFamily="34" charset="0"/>
              </a:rPr>
              <a:t>Shënimet udhëzuese botohen nga T-CY për të interpretuar dispozitat e BC duke pasur parasysh kërcënimet e reja dhe paradigma të reja teknologjike</a:t>
            </a:r>
          </a:p>
        </p:txBody>
      </p:sp>
      <p:sp>
        <p:nvSpPr>
          <p:cNvPr id="6" name="TextBox 5">
            <a:extLst>
              <a:ext uri="{FF2B5EF4-FFF2-40B4-BE49-F238E27FC236}">
                <a16:creationId xmlns:a16="http://schemas.microsoft.com/office/drawing/2014/main" xmlns="" id="{7D1578F7-23B3-4DBF-9300-A54FEA4651C1}"/>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3519789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8</a:t>
            </a:fld>
            <a:endParaRPr lang="en-GB" smtClean="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8</a:t>
            </a:fld>
            <a:endParaRPr lang="en-GB" smtClean="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latin typeface="Arial" panose="020B0604020202020204" pitchFamily="34" charset="0"/>
                <a:cs typeface="Arial" panose="020B0604020202020204" pitchFamily="34" charset="0"/>
              </a:rPr>
              <a:t>Shtrirja e Konventës së Budapestit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TextBox 4">
            <a:extLst>
              <a:ext uri="{FF2B5EF4-FFF2-40B4-BE49-F238E27FC236}">
                <a16:creationId xmlns:a16="http://schemas.microsoft.com/office/drawing/2014/main" xmlns="" id="{65507052-E3E9-4B96-AA52-2E8414B2C194}"/>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156" name="TextBox 143">
            <a:extLst>
              <a:ext uri="{FF2B5EF4-FFF2-40B4-BE49-F238E27FC236}">
                <a16:creationId xmlns:a16="http://schemas.microsoft.com/office/drawing/2014/main" xmlns="" id="{A5535D03-9713-4021-9030-D1C1FD4C4F57}"/>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b="1">
                <a:latin typeface="Verdana" charset="0"/>
                <a:cs typeface="Verdana" charset="0"/>
              </a:rPr>
              <a:t>130+</a:t>
            </a:r>
          </a:p>
        </p:txBody>
      </p:sp>
      <p:grpSp>
        <p:nvGrpSpPr>
          <p:cNvPr id="157" name="Group 156">
            <a:extLst>
              <a:ext uri="{FF2B5EF4-FFF2-40B4-BE49-F238E27FC236}">
                <a16:creationId xmlns:a16="http://schemas.microsoft.com/office/drawing/2014/main" xmlns="" id="{7043C83C-872A-4F02-96A3-FB00C5BE0ADB}"/>
              </a:ext>
            </a:extLst>
          </p:cNvPr>
          <p:cNvGrpSpPr>
            <a:grpSpLocks/>
          </p:cNvGrpSpPr>
          <p:nvPr/>
        </p:nvGrpSpPr>
        <p:grpSpPr bwMode="auto">
          <a:xfrm>
            <a:off x="359569" y="1180646"/>
            <a:ext cx="8424862" cy="3757613"/>
            <a:chOff x="-30650" y="0"/>
            <a:chExt cx="9372924" cy="4653136"/>
          </a:xfrm>
        </p:grpSpPr>
        <p:pic>
          <p:nvPicPr>
            <p:cNvPr id="158" name="Picture 157">
              <a:extLst>
                <a:ext uri="{FF2B5EF4-FFF2-40B4-BE49-F238E27FC236}">
                  <a16:creationId xmlns:a16="http://schemas.microsoft.com/office/drawing/2014/main" xmlns="" id="{11027F92-9876-4FBD-8219-33B781259BA1}"/>
                </a:ext>
              </a:extLst>
            </p:cNvPr>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159" name="Oval 158">
              <a:extLst>
                <a:ext uri="{FF2B5EF4-FFF2-40B4-BE49-F238E27FC236}">
                  <a16:creationId xmlns:a16="http://schemas.microsoft.com/office/drawing/2014/main" xmlns="" id="{C2F5ED15-F71B-42C0-822A-78F3D5924E2E}"/>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0" name="Oval 159">
              <a:extLst>
                <a:ext uri="{FF2B5EF4-FFF2-40B4-BE49-F238E27FC236}">
                  <a16:creationId xmlns:a16="http://schemas.microsoft.com/office/drawing/2014/main" xmlns="" id="{D36570DD-D6AE-4E5B-8312-AEB4FACC358F}"/>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1" name="Oval 160">
              <a:extLst>
                <a:ext uri="{FF2B5EF4-FFF2-40B4-BE49-F238E27FC236}">
                  <a16:creationId xmlns:a16="http://schemas.microsoft.com/office/drawing/2014/main" xmlns="" id="{65D89256-677E-427A-9B8C-2B2C1D952EE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2" name="Oval 161">
              <a:extLst>
                <a:ext uri="{FF2B5EF4-FFF2-40B4-BE49-F238E27FC236}">
                  <a16:creationId xmlns:a16="http://schemas.microsoft.com/office/drawing/2014/main" xmlns="" id="{452BFF0E-B8D5-4B41-8ABC-7A662B9BA1F6}"/>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3" name="Oval 162">
              <a:extLst>
                <a:ext uri="{FF2B5EF4-FFF2-40B4-BE49-F238E27FC236}">
                  <a16:creationId xmlns:a16="http://schemas.microsoft.com/office/drawing/2014/main" xmlns="" id="{4E9CE6FA-12B8-4553-BDE2-CBE3B0DFAFFE}"/>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4" name="Oval 163">
              <a:extLst>
                <a:ext uri="{FF2B5EF4-FFF2-40B4-BE49-F238E27FC236}">
                  <a16:creationId xmlns:a16="http://schemas.microsoft.com/office/drawing/2014/main" xmlns="" id="{5249D32B-5A60-436A-AE92-FE42CD89934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5" name="Oval 164">
              <a:extLst>
                <a:ext uri="{FF2B5EF4-FFF2-40B4-BE49-F238E27FC236}">
                  <a16:creationId xmlns:a16="http://schemas.microsoft.com/office/drawing/2014/main" xmlns="" id="{05F839AB-D44E-49B6-A781-A2F8723F36E5}"/>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6" name="Oval 165">
              <a:extLst>
                <a:ext uri="{FF2B5EF4-FFF2-40B4-BE49-F238E27FC236}">
                  <a16:creationId xmlns:a16="http://schemas.microsoft.com/office/drawing/2014/main" xmlns="" id="{00BAD024-8482-4A55-A269-F463A1CC087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7" name="Oval 166">
              <a:extLst>
                <a:ext uri="{FF2B5EF4-FFF2-40B4-BE49-F238E27FC236}">
                  <a16:creationId xmlns:a16="http://schemas.microsoft.com/office/drawing/2014/main" xmlns="" id="{3FE8050C-D7E7-4AE3-8777-F654A480DD33}"/>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8" name="Oval 167">
              <a:extLst>
                <a:ext uri="{FF2B5EF4-FFF2-40B4-BE49-F238E27FC236}">
                  <a16:creationId xmlns:a16="http://schemas.microsoft.com/office/drawing/2014/main" xmlns="" id="{242904D1-A265-4403-9270-70CAF535952A}"/>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9" name="Oval 168">
              <a:extLst>
                <a:ext uri="{FF2B5EF4-FFF2-40B4-BE49-F238E27FC236}">
                  <a16:creationId xmlns:a16="http://schemas.microsoft.com/office/drawing/2014/main" xmlns="" id="{19628BD1-A68E-4421-BAD0-2248EC6A8CFF}"/>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0" name="Oval 169">
              <a:extLst>
                <a:ext uri="{FF2B5EF4-FFF2-40B4-BE49-F238E27FC236}">
                  <a16:creationId xmlns:a16="http://schemas.microsoft.com/office/drawing/2014/main" xmlns="" id="{F173A920-8C4B-4F83-95F1-C17EC6A93014}"/>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1" name="Oval 170">
              <a:extLst>
                <a:ext uri="{FF2B5EF4-FFF2-40B4-BE49-F238E27FC236}">
                  <a16:creationId xmlns:a16="http://schemas.microsoft.com/office/drawing/2014/main" xmlns="" id="{2E7F794E-3AE4-4F5D-A6EB-3956BA73C203}"/>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2" name="Oval 171">
              <a:extLst>
                <a:ext uri="{FF2B5EF4-FFF2-40B4-BE49-F238E27FC236}">
                  <a16:creationId xmlns:a16="http://schemas.microsoft.com/office/drawing/2014/main" xmlns="" id="{593FB721-CA4F-43AF-9577-DA9375A622B5}"/>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3" name="Oval 172">
              <a:extLst>
                <a:ext uri="{FF2B5EF4-FFF2-40B4-BE49-F238E27FC236}">
                  <a16:creationId xmlns:a16="http://schemas.microsoft.com/office/drawing/2014/main" xmlns="" id="{780D759C-52C6-496F-9AF5-19DEAFAAB1D8}"/>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4" name="Oval 173">
              <a:extLst>
                <a:ext uri="{FF2B5EF4-FFF2-40B4-BE49-F238E27FC236}">
                  <a16:creationId xmlns:a16="http://schemas.microsoft.com/office/drawing/2014/main" xmlns="" id="{74F0134B-4CA7-4392-853C-BDD9AD10DF59}"/>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5" name="Oval 174">
              <a:extLst>
                <a:ext uri="{FF2B5EF4-FFF2-40B4-BE49-F238E27FC236}">
                  <a16:creationId xmlns:a16="http://schemas.microsoft.com/office/drawing/2014/main" xmlns="" id="{DC04ACF4-5592-4959-ABCB-376280A5A21A}"/>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6" name="Oval 175">
              <a:extLst>
                <a:ext uri="{FF2B5EF4-FFF2-40B4-BE49-F238E27FC236}">
                  <a16:creationId xmlns:a16="http://schemas.microsoft.com/office/drawing/2014/main" xmlns="" id="{FCE994D3-7F9F-4562-86F6-260E807F9E45}"/>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7" name="Oval 176">
              <a:extLst>
                <a:ext uri="{FF2B5EF4-FFF2-40B4-BE49-F238E27FC236}">
                  <a16:creationId xmlns:a16="http://schemas.microsoft.com/office/drawing/2014/main" xmlns="" id="{352B21C2-93D4-48D3-87BA-77CC793ED829}"/>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8" name="Oval 177">
              <a:extLst>
                <a:ext uri="{FF2B5EF4-FFF2-40B4-BE49-F238E27FC236}">
                  <a16:creationId xmlns:a16="http://schemas.microsoft.com/office/drawing/2014/main" xmlns="" id="{067B3CE4-2737-4878-800D-62E1B5FD8A91}"/>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9" name="Oval 178">
              <a:extLst>
                <a:ext uri="{FF2B5EF4-FFF2-40B4-BE49-F238E27FC236}">
                  <a16:creationId xmlns:a16="http://schemas.microsoft.com/office/drawing/2014/main" xmlns="" id="{0081E758-3FC5-4875-BCAC-DE9412B9CD40}"/>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0" name="Oval 179">
              <a:extLst>
                <a:ext uri="{FF2B5EF4-FFF2-40B4-BE49-F238E27FC236}">
                  <a16:creationId xmlns:a16="http://schemas.microsoft.com/office/drawing/2014/main" xmlns="" id="{5279ACDB-35B6-440B-80A7-CCABD651C0BC}"/>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1" name="Oval 180">
              <a:extLst>
                <a:ext uri="{FF2B5EF4-FFF2-40B4-BE49-F238E27FC236}">
                  <a16:creationId xmlns:a16="http://schemas.microsoft.com/office/drawing/2014/main" xmlns="" id="{34486118-0FAE-4D31-84DE-2C89AF20556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2" name="Oval 181">
              <a:extLst>
                <a:ext uri="{FF2B5EF4-FFF2-40B4-BE49-F238E27FC236}">
                  <a16:creationId xmlns:a16="http://schemas.microsoft.com/office/drawing/2014/main" xmlns="" id="{4B845411-5474-4EF1-A60F-DF4EC802FAD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3" name="Oval 182">
              <a:extLst>
                <a:ext uri="{FF2B5EF4-FFF2-40B4-BE49-F238E27FC236}">
                  <a16:creationId xmlns:a16="http://schemas.microsoft.com/office/drawing/2014/main" xmlns="" id="{C570A16D-AEFF-441C-9205-2238004B7BA4}"/>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4" name="Oval 183">
              <a:extLst>
                <a:ext uri="{FF2B5EF4-FFF2-40B4-BE49-F238E27FC236}">
                  <a16:creationId xmlns:a16="http://schemas.microsoft.com/office/drawing/2014/main" xmlns="" id="{5BFEA4C7-67D0-4081-8B83-35C54FC03EC7}"/>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5" name="Oval 184">
              <a:extLst>
                <a:ext uri="{FF2B5EF4-FFF2-40B4-BE49-F238E27FC236}">
                  <a16:creationId xmlns:a16="http://schemas.microsoft.com/office/drawing/2014/main" xmlns="" id="{F2339610-1A1E-40EC-841B-DB483466A58D}"/>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6" name="Oval 185">
              <a:extLst>
                <a:ext uri="{FF2B5EF4-FFF2-40B4-BE49-F238E27FC236}">
                  <a16:creationId xmlns:a16="http://schemas.microsoft.com/office/drawing/2014/main" xmlns="" id="{6D577286-A7EC-450E-B284-690D1888E1DB}"/>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7" name="Oval 186">
              <a:extLst>
                <a:ext uri="{FF2B5EF4-FFF2-40B4-BE49-F238E27FC236}">
                  <a16:creationId xmlns:a16="http://schemas.microsoft.com/office/drawing/2014/main" xmlns="" id="{801D04DA-9B60-418B-841B-9E617CC0A1F3}"/>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8" name="Oval 187">
              <a:extLst>
                <a:ext uri="{FF2B5EF4-FFF2-40B4-BE49-F238E27FC236}">
                  <a16:creationId xmlns:a16="http://schemas.microsoft.com/office/drawing/2014/main" xmlns="" id="{A50D4ADD-62F4-46DE-B04A-4606EB08E150}"/>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9" name="Oval 188">
              <a:extLst>
                <a:ext uri="{FF2B5EF4-FFF2-40B4-BE49-F238E27FC236}">
                  <a16:creationId xmlns:a16="http://schemas.microsoft.com/office/drawing/2014/main" xmlns="" id="{78758E1A-5BA1-4663-8A1A-4FEE89815763}"/>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0" name="Oval 189">
              <a:extLst>
                <a:ext uri="{FF2B5EF4-FFF2-40B4-BE49-F238E27FC236}">
                  <a16:creationId xmlns:a16="http://schemas.microsoft.com/office/drawing/2014/main" xmlns="" id="{E8942A67-DA12-4581-A0B3-2FA6FDB7CB3F}"/>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1" name="Oval 190">
              <a:extLst>
                <a:ext uri="{FF2B5EF4-FFF2-40B4-BE49-F238E27FC236}">
                  <a16:creationId xmlns:a16="http://schemas.microsoft.com/office/drawing/2014/main" xmlns="" id="{51AA2C41-9A09-4697-AF84-0554C481D576}"/>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2" name="Oval 191">
              <a:extLst>
                <a:ext uri="{FF2B5EF4-FFF2-40B4-BE49-F238E27FC236}">
                  <a16:creationId xmlns:a16="http://schemas.microsoft.com/office/drawing/2014/main" xmlns="" id="{2B5A8CE7-9E8A-408A-9AF0-E9B480D5262C}"/>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3" name="Oval 192">
              <a:extLst>
                <a:ext uri="{FF2B5EF4-FFF2-40B4-BE49-F238E27FC236}">
                  <a16:creationId xmlns:a16="http://schemas.microsoft.com/office/drawing/2014/main" xmlns="" id="{F1D749C4-79C1-431B-9075-110CFB7EC734}"/>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4" name="Oval 193">
              <a:extLst>
                <a:ext uri="{FF2B5EF4-FFF2-40B4-BE49-F238E27FC236}">
                  <a16:creationId xmlns:a16="http://schemas.microsoft.com/office/drawing/2014/main" xmlns="" id="{E74515D5-B53D-4B1A-8462-F60D4D9E26EC}"/>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5" name="Oval 194">
              <a:extLst>
                <a:ext uri="{FF2B5EF4-FFF2-40B4-BE49-F238E27FC236}">
                  <a16:creationId xmlns:a16="http://schemas.microsoft.com/office/drawing/2014/main" xmlns="" id="{DEDA2E91-F147-4F07-9850-EA5F5ACC56D1}"/>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6" name="Oval 195">
              <a:extLst>
                <a:ext uri="{FF2B5EF4-FFF2-40B4-BE49-F238E27FC236}">
                  <a16:creationId xmlns:a16="http://schemas.microsoft.com/office/drawing/2014/main" xmlns="" id="{DA8CC775-95E3-4B5E-AA82-5B14E763D4D6}"/>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7" name="Oval 196">
              <a:extLst>
                <a:ext uri="{FF2B5EF4-FFF2-40B4-BE49-F238E27FC236}">
                  <a16:creationId xmlns:a16="http://schemas.microsoft.com/office/drawing/2014/main" xmlns="" id="{56C9C345-C095-47A9-8A50-A7A146FC9B18}"/>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8" name="Oval 197">
              <a:extLst>
                <a:ext uri="{FF2B5EF4-FFF2-40B4-BE49-F238E27FC236}">
                  <a16:creationId xmlns:a16="http://schemas.microsoft.com/office/drawing/2014/main" xmlns="" id="{43D861C6-CA75-4711-A5C0-2330F682FFDA}"/>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9" name="Oval 198">
              <a:extLst>
                <a:ext uri="{FF2B5EF4-FFF2-40B4-BE49-F238E27FC236}">
                  <a16:creationId xmlns:a16="http://schemas.microsoft.com/office/drawing/2014/main" xmlns="" id="{947AC189-0954-4535-A736-7868DAD0AAA0}"/>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0" name="Oval 199">
              <a:extLst>
                <a:ext uri="{FF2B5EF4-FFF2-40B4-BE49-F238E27FC236}">
                  <a16:creationId xmlns:a16="http://schemas.microsoft.com/office/drawing/2014/main" xmlns="" id="{357F1B48-A5E0-44C8-855F-332A8C4D0F3C}"/>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1" name="Oval 200">
              <a:extLst>
                <a:ext uri="{FF2B5EF4-FFF2-40B4-BE49-F238E27FC236}">
                  <a16:creationId xmlns:a16="http://schemas.microsoft.com/office/drawing/2014/main" xmlns="" id="{E3EB9187-1E46-4444-86D2-93BA2246E610}"/>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2" name="Oval 201">
              <a:extLst>
                <a:ext uri="{FF2B5EF4-FFF2-40B4-BE49-F238E27FC236}">
                  <a16:creationId xmlns:a16="http://schemas.microsoft.com/office/drawing/2014/main" xmlns="" id="{AC651C7F-C9D3-4469-8363-0CE5A9CFF70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3" name="Oval 202">
              <a:extLst>
                <a:ext uri="{FF2B5EF4-FFF2-40B4-BE49-F238E27FC236}">
                  <a16:creationId xmlns:a16="http://schemas.microsoft.com/office/drawing/2014/main" xmlns="" id="{843A1379-FF79-4F80-9008-FBBF44C04860}"/>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4" name="Oval 203">
              <a:extLst>
                <a:ext uri="{FF2B5EF4-FFF2-40B4-BE49-F238E27FC236}">
                  <a16:creationId xmlns:a16="http://schemas.microsoft.com/office/drawing/2014/main" xmlns="" id="{14D25A9F-0BD4-4C5E-8048-C9D89B57D6E2}"/>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5" name="Oval 204">
              <a:extLst>
                <a:ext uri="{FF2B5EF4-FFF2-40B4-BE49-F238E27FC236}">
                  <a16:creationId xmlns:a16="http://schemas.microsoft.com/office/drawing/2014/main" xmlns="" id="{99917810-548C-452F-AB73-964064F84F13}"/>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6" name="Oval 205">
              <a:extLst>
                <a:ext uri="{FF2B5EF4-FFF2-40B4-BE49-F238E27FC236}">
                  <a16:creationId xmlns:a16="http://schemas.microsoft.com/office/drawing/2014/main" xmlns="" id="{0F6006B4-A551-4EC2-9D00-6F361FCA739D}"/>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7" name="Oval 206">
              <a:extLst>
                <a:ext uri="{FF2B5EF4-FFF2-40B4-BE49-F238E27FC236}">
                  <a16:creationId xmlns:a16="http://schemas.microsoft.com/office/drawing/2014/main" xmlns="" id="{EE8DA2C6-9383-4FF6-AC45-0A49F23585AF}"/>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8" name="Oval 207">
              <a:extLst>
                <a:ext uri="{FF2B5EF4-FFF2-40B4-BE49-F238E27FC236}">
                  <a16:creationId xmlns:a16="http://schemas.microsoft.com/office/drawing/2014/main" xmlns="" id="{97AA50C7-4B65-43FB-8CC7-4C3A9A3DC2D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9" name="Oval 208">
              <a:extLst>
                <a:ext uri="{FF2B5EF4-FFF2-40B4-BE49-F238E27FC236}">
                  <a16:creationId xmlns:a16="http://schemas.microsoft.com/office/drawing/2014/main" xmlns="" id="{68E99C77-0C0F-47A3-9CB2-84FFFE7ABCC1}"/>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0" name="Oval 209">
              <a:extLst>
                <a:ext uri="{FF2B5EF4-FFF2-40B4-BE49-F238E27FC236}">
                  <a16:creationId xmlns:a16="http://schemas.microsoft.com/office/drawing/2014/main" xmlns="" id="{B123E2A7-7C1C-4579-88B3-CB3086597B4D}"/>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1" name="Oval 210">
              <a:extLst>
                <a:ext uri="{FF2B5EF4-FFF2-40B4-BE49-F238E27FC236}">
                  <a16:creationId xmlns:a16="http://schemas.microsoft.com/office/drawing/2014/main" xmlns="" id="{46B8D3AA-4EAE-492D-8FC1-4942BA0CC992}"/>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2" name="Oval 211">
              <a:extLst>
                <a:ext uri="{FF2B5EF4-FFF2-40B4-BE49-F238E27FC236}">
                  <a16:creationId xmlns:a16="http://schemas.microsoft.com/office/drawing/2014/main" xmlns="" id="{418B8038-6961-455A-9F82-3A145AE1AD19}"/>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3" name="Oval 212">
              <a:extLst>
                <a:ext uri="{FF2B5EF4-FFF2-40B4-BE49-F238E27FC236}">
                  <a16:creationId xmlns:a16="http://schemas.microsoft.com/office/drawing/2014/main" xmlns="" id="{F6799559-D65C-4BC0-ADC9-09C61EFAE0CE}"/>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4" name="Oval 213">
              <a:extLst>
                <a:ext uri="{FF2B5EF4-FFF2-40B4-BE49-F238E27FC236}">
                  <a16:creationId xmlns:a16="http://schemas.microsoft.com/office/drawing/2014/main" xmlns="" id="{9EC7DDA9-A76F-4C2B-A9D2-91A7A4AD32B8}"/>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5" name="Oval 214">
              <a:extLst>
                <a:ext uri="{FF2B5EF4-FFF2-40B4-BE49-F238E27FC236}">
                  <a16:creationId xmlns:a16="http://schemas.microsoft.com/office/drawing/2014/main" xmlns="" id="{67BC6C70-9C16-4026-84F4-F5A012A928BB}"/>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6" name="Oval 215">
              <a:extLst>
                <a:ext uri="{FF2B5EF4-FFF2-40B4-BE49-F238E27FC236}">
                  <a16:creationId xmlns:a16="http://schemas.microsoft.com/office/drawing/2014/main" xmlns="" id="{B1099DB9-E335-4ED3-AAEE-16CEDDD0889C}"/>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7" name="Oval 216">
              <a:extLst>
                <a:ext uri="{FF2B5EF4-FFF2-40B4-BE49-F238E27FC236}">
                  <a16:creationId xmlns:a16="http://schemas.microsoft.com/office/drawing/2014/main" xmlns="" id="{40937832-7F0E-4102-8798-2A4F78A6D1A8}"/>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8" name="Oval 217">
              <a:extLst>
                <a:ext uri="{FF2B5EF4-FFF2-40B4-BE49-F238E27FC236}">
                  <a16:creationId xmlns:a16="http://schemas.microsoft.com/office/drawing/2014/main" xmlns="" id="{8DEF2324-A0F4-45DA-95CA-ADDF96FAA7C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9" name="Oval 218">
              <a:extLst>
                <a:ext uri="{FF2B5EF4-FFF2-40B4-BE49-F238E27FC236}">
                  <a16:creationId xmlns:a16="http://schemas.microsoft.com/office/drawing/2014/main" xmlns="" id="{004A041E-42E9-4143-9F28-9F2A646407F6}"/>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0" name="Oval 219">
              <a:extLst>
                <a:ext uri="{FF2B5EF4-FFF2-40B4-BE49-F238E27FC236}">
                  <a16:creationId xmlns:a16="http://schemas.microsoft.com/office/drawing/2014/main" xmlns="" id="{FB6A55B0-FFD5-4C60-96DE-6E689104AB98}"/>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1" name="Oval 220">
              <a:extLst>
                <a:ext uri="{FF2B5EF4-FFF2-40B4-BE49-F238E27FC236}">
                  <a16:creationId xmlns:a16="http://schemas.microsoft.com/office/drawing/2014/main" xmlns="" id="{D8A433E2-C5D4-4FF5-9D04-658F53992F21}"/>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2" name="Oval 221">
              <a:extLst>
                <a:ext uri="{FF2B5EF4-FFF2-40B4-BE49-F238E27FC236}">
                  <a16:creationId xmlns:a16="http://schemas.microsoft.com/office/drawing/2014/main" xmlns="" id="{006BB177-8E82-4684-A6FA-AACDD43908E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3" name="Oval 222">
              <a:extLst>
                <a:ext uri="{FF2B5EF4-FFF2-40B4-BE49-F238E27FC236}">
                  <a16:creationId xmlns:a16="http://schemas.microsoft.com/office/drawing/2014/main" xmlns="" id="{22B804ED-8182-47C9-803A-078913A17AD2}"/>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4" name="Oval 223">
              <a:extLst>
                <a:ext uri="{FF2B5EF4-FFF2-40B4-BE49-F238E27FC236}">
                  <a16:creationId xmlns:a16="http://schemas.microsoft.com/office/drawing/2014/main" xmlns="" id="{FBB0C07B-36D8-4D13-9E36-F7B812675B3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5" name="Oval 224">
              <a:extLst>
                <a:ext uri="{FF2B5EF4-FFF2-40B4-BE49-F238E27FC236}">
                  <a16:creationId xmlns:a16="http://schemas.microsoft.com/office/drawing/2014/main" xmlns="" id="{09EA2047-D2D7-406D-8268-E5CBCE90D2AD}"/>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6" name="Oval 225">
              <a:extLst>
                <a:ext uri="{FF2B5EF4-FFF2-40B4-BE49-F238E27FC236}">
                  <a16:creationId xmlns:a16="http://schemas.microsoft.com/office/drawing/2014/main" xmlns="" id="{F7F904B4-5770-4CE7-8667-E039B18DAFA1}"/>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7" name="Oval 226">
              <a:extLst>
                <a:ext uri="{FF2B5EF4-FFF2-40B4-BE49-F238E27FC236}">
                  <a16:creationId xmlns:a16="http://schemas.microsoft.com/office/drawing/2014/main" xmlns="" id="{7F35954E-F044-416C-95D3-9D60DEAB3FB4}"/>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8" name="Oval 227">
              <a:extLst>
                <a:ext uri="{FF2B5EF4-FFF2-40B4-BE49-F238E27FC236}">
                  <a16:creationId xmlns:a16="http://schemas.microsoft.com/office/drawing/2014/main" xmlns="" id="{A5EC08C7-FC2E-4082-B7A1-3CF75D309FF3}"/>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9" name="Oval 228">
              <a:extLst>
                <a:ext uri="{FF2B5EF4-FFF2-40B4-BE49-F238E27FC236}">
                  <a16:creationId xmlns:a16="http://schemas.microsoft.com/office/drawing/2014/main" xmlns="" id="{BF08B9AD-5044-4E1E-80F3-D4619CBEAD62}"/>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0" name="Oval 229">
              <a:extLst>
                <a:ext uri="{FF2B5EF4-FFF2-40B4-BE49-F238E27FC236}">
                  <a16:creationId xmlns:a16="http://schemas.microsoft.com/office/drawing/2014/main" xmlns="" id="{4CA09E23-390D-4A39-96A4-C9578872D803}"/>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1" name="Oval 230">
              <a:extLst>
                <a:ext uri="{FF2B5EF4-FFF2-40B4-BE49-F238E27FC236}">
                  <a16:creationId xmlns:a16="http://schemas.microsoft.com/office/drawing/2014/main" xmlns="" id="{65B76F48-0260-48B5-A59F-9C100C60D41F}"/>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2" name="Oval 231">
              <a:extLst>
                <a:ext uri="{FF2B5EF4-FFF2-40B4-BE49-F238E27FC236}">
                  <a16:creationId xmlns:a16="http://schemas.microsoft.com/office/drawing/2014/main" xmlns="" id="{5B470EA3-F786-486F-A8BC-F6223C185BBE}"/>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3" name="Oval 232">
              <a:extLst>
                <a:ext uri="{FF2B5EF4-FFF2-40B4-BE49-F238E27FC236}">
                  <a16:creationId xmlns:a16="http://schemas.microsoft.com/office/drawing/2014/main" xmlns="" id="{C6AC99CC-AFFA-4FDB-BD6C-7F59B00CD5B1}"/>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4" name="Oval 233">
              <a:extLst>
                <a:ext uri="{FF2B5EF4-FFF2-40B4-BE49-F238E27FC236}">
                  <a16:creationId xmlns:a16="http://schemas.microsoft.com/office/drawing/2014/main" xmlns="" id="{43FD2EDF-FC66-4417-B9E5-B7824DFB64DC}"/>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5" name="Oval 234">
              <a:extLst>
                <a:ext uri="{FF2B5EF4-FFF2-40B4-BE49-F238E27FC236}">
                  <a16:creationId xmlns:a16="http://schemas.microsoft.com/office/drawing/2014/main" xmlns="" id="{F5A2A25F-210A-4A4F-9EE5-BAB53A5143C9}"/>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6" name="Oval 235">
              <a:extLst>
                <a:ext uri="{FF2B5EF4-FFF2-40B4-BE49-F238E27FC236}">
                  <a16:creationId xmlns:a16="http://schemas.microsoft.com/office/drawing/2014/main" xmlns="" id="{F09C3E5C-AC5D-4F29-9C68-48C8099622F0}"/>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7" name="Oval 236">
              <a:extLst>
                <a:ext uri="{FF2B5EF4-FFF2-40B4-BE49-F238E27FC236}">
                  <a16:creationId xmlns:a16="http://schemas.microsoft.com/office/drawing/2014/main" xmlns="" id="{C57C79F8-42CA-42AB-93A9-6119D924B020}"/>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8" name="Oval 237">
              <a:extLst>
                <a:ext uri="{FF2B5EF4-FFF2-40B4-BE49-F238E27FC236}">
                  <a16:creationId xmlns:a16="http://schemas.microsoft.com/office/drawing/2014/main" xmlns="" id="{ADCDF7C2-67BE-4DEE-B22F-46E7EE7DBD5B}"/>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9" name="Oval 238">
              <a:extLst>
                <a:ext uri="{FF2B5EF4-FFF2-40B4-BE49-F238E27FC236}">
                  <a16:creationId xmlns:a16="http://schemas.microsoft.com/office/drawing/2014/main" xmlns="" id="{74DF6394-37A5-4A36-A7EB-98498FF1A966}"/>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0" name="Oval 239">
              <a:extLst>
                <a:ext uri="{FF2B5EF4-FFF2-40B4-BE49-F238E27FC236}">
                  <a16:creationId xmlns:a16="http://schemas.microsoft.com/office/drawing/2014/main" xmlns="" id="{D7EBC812-BBE7-4F03-93D0-B21959DB0920}"/>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1" name="Oval 240">
              <a:extLst>
                <a:ext uri="{FF2B5EF4-FFF2-40B4-BE49-F238E27FC236}">
                  <a16:creationId xmlns:a16="http://schemas.microsoft.com/office/drawing/2014/main" xmlns="" id="{E2AEF502-D2B2-4024-A8EA-890B3C0C782D}"/>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2" name="Oval 241">
              <a:extLst>
                <a:ext uri="{FF2B5EF4-FFF2-40B4-BE49-F238E27FC236}">
                  <a16:creationId xmlns:a16="http://schemas.microsoft.com/office/drawing/2014/main" xmlns="" id="{7EB53800-0F46-43D7-817F-2746F9432AA7}"/>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3" name="Oval 242">
              <a:extLst>
                <a:ext uri="{FF2B5EF4-FFF2-40B4-BE49-F238E27FC236}">
                  <a16:creationId xmlns:a16="http://schemas.microsoft.com/office/drawing/2014/main" xmlns="" id="{15C148C4-DF7E-439B-9C1E-DB1DD4867650}"/>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4" name="Oval 243">
              <a:extLst>
                <a:ext uri="{FF2B5EF4-FFF2-40B4-BE49-F238E27FC236}">
                  <a16:creationId xmlns:a16="http://schemas.microsoft.com/office/drawing/2014/main" xmlns="" id="{BA30FF41-9DAB-4752-9BF3-C24FEB33C7A5}"/>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5" name="Oval 244">
              <a:extLst>
                <a:ext uri="{FF2B5EF4-FFF2-40B4-BE49-F238E27FC236}">
                  <a16:creationId xmlns:a16="http://schemas.microsoft.com/office/drawing/2014/main" xmlns="" id="{A8B7C1AB-4413-4CD9-B0A8-61D76EEEF91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6" name="Oval 245">
              <a:extLst>
                <a:ext uri="{FF2B5EF4-FFF2-40B4-BE49-F238E27FC236}">
                  <a16:creationId xmlns:a16="http://schemas.microsoft.com/office/drawing/2014/main" xmlns="" id="{07FB796C-C634-419A-8CA4-C1B89CA5E9A0}"/>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7" name="Oval 246">
              <a:extLst>
                <a:ext uri="{FF2B5EF4-FFF2-40B4-BE49-F238E27FC236}">
                  <a16:creationId xmlns:a16="http://schemas.microsoft.com/office/drawing/2014/main" xmlns="" id="{04D322D1-80F6-4E4B-A1C9-660ED63D28B7}"/>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8" name="Oval 247">
              <a:extLst>
                <a:ext uri="{FF2B5EF4-FFF2-40B4-BE49-F238E27FC236}">
                  <a16:creationId xmlns:a16="http://schemas.microsoft.com/office/drawing/2014/main" xmlns="" id="{F53F274D-F848-4477-B152-5C094C6C479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9" name="Oval 248">
              <a:extLst>
                <a:ext uri="{FF2B5EF4-FFF2-40B4-BE49-F238E27FC236}">
                  <a16:creationId xmlns:a16="http://schemas.microsoft.com/office/drawing/2014/main" xmlns="" id="{A2F460F8-6401-442D-8F72-7EBB49F43699}"/>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0" name="Oval 249">
              <a:extLst>
                <a:ext uri="{FF2B5EF4-FFF2-40B4-BE49-F238E27FC236}">
                  <a16:creationId xmlns:a16="http://schemas.microsoft.com/office/drawing/2014/main" xmlns="" id="{35EB19B4-317C-4D56-953F-F4B692A7C60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1" name="Oval 250">
              <a:extLst>
                <a:ext uri="{FF2B5EF4-FFF2-40B4-BE49-F238E27FC236}">
                  <a16:creationId xmlns:a16="http://schemas.microsoft.com/office/drawing/2014/main" xmlns="" id="{3C21C4E8-FE60-4389-B3DF-2871E10E0852}"/>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2" name="Oval 251">
              <a:extLst>
                <a:ext uri="{FF2B5EF4-FFF2-40B4-BE49-F238E27FC236}">
                  <a16:creationId xmlns:a16="http://schemas.microsoft.com/office/drawing/2014/main" xmlns="" id="{6BD6CF37-DEB2-4660-A324-656B7D55FB12}"/>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3" name="Oval 252">
              <a:extLst>
                <a:ext uri="{FF2B5EF4-FFF2-40B4-BE49-F238E27FC236}">
                  <a16:creationId xmlns:a16="http://schemas.microsoft.com/office/drawing/2014/main" xmlns="" id="{29B94810-41A4-49D1-A4A0-8FAAF1E8D43E}"/>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4" name="Oval 253">
              <a:extLst>
                <a:ext uri="{FF2B5EF4-FFF2-40B4-BE49-F238E27FC236}">
                  <a16:creationId xmlns:a16="http://schemas.microsoft.com/office/drawing/2014/main" xmlns="" id="{F52E403F-13F1-4AE2-94C7-FDA309984EB2}"/>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5" name="Oval 254">
              <a:extLst>
                <a:ext uri="{FF2B5EF4-FFF2-40B4-BE49-F238E27FC236}">
                  <a16:creationId xmlns:a16="http://schemas.microsoft.com/office/drawing/2014/main" xmlns="" id="{0F32E47F-A870-4F36-B49C-DD699A47606B}"/>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6" name="Oval 255">
              <a:extLst>
                <a:ext uri="{FF2B5EF4-FFF2-40B4-BE49-F238E27FC236}">
                  <a16:creationId xmlns:a16="http://schemas.microsoft.com/office/drawing/2014/main" xmlns="" id="{DA8E6E2E-6FD4-4B42-B652-5391D818B03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7" name="Oval 256">
              <a:extLst>
                <a:ext uri="{FF2B5EF4-FFF2-40B4-BE49-F238E27FC236}">
                  <a16:creationId xmlns:a16="http://schemas.microsoft.com/office/drawing/2014/main" xmlns="" id="{B16FF088-DA92-4EC8-A7A0-CDF2A2A08CCA}"/>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8" name="Oval 257">
              <a:extLst>
                <a:ext uri="{FF2B5EF4-FFF2-40B4-BE49-F238E27FC236}">
                  <a16:creationId xmlns:a16="http://schemas.microsoft.com/office/drawing/2014/main" xmlns="" id="{7F01D978-8A8D-48BF-9EE1-7961997399F4}"/>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9" name="Oval 258">
              <a:extLst>
                <a:ext uri="{FF2B5EF4-FFF2-40B4-BE49-F238E27FC236}">
                  <a16:creationId xmlns:a16="http://schemas.microsoft.com/office/drawing/2014/main" xmlns="" id="{E19CFDAA-8EA9-4B92-BFCF-0E084226F624}"/>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0" name="Oval 259">
              <a:extLst>
                <a:ext uri="{FF2B5EF4-FFF2-40B4-BE49-F238E27FC236}">
                  <a16:creationId xmlns:a16="http://schemas.microsoft.com/office/drawing/2014/main" xmlns="" id="{75562719-217D-4B10-94F9-E1EA66B07981}"/>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1" name="Oval 260">
              <a:extLst>
                <a:ext uri="{FF2B5EF4-FFF2-40B4-BE49-F238E27FC236}">
                  <a16:creationId xmlns:a16="http://schemas.microsoft.com/office/drawing/2014/main" xmlns="" id="{79544C62-A309-474B-811F-52AE1F0E21D6}"/>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2" name="Oval 261">
              <a:extLst>
                <a:ext uri="{FF2B5EF4-FFF2-40B4-BE49-F238E27FC236}">
                  <a16:creationId xmlns:a16="http://schemas.microsoft.com/office/drawing/2014/main" xmlns="" id="{D49EE9D9-A776-415C-8C49-B6ECFC92178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3" name="Oval 262">
              <a:extLst>
                <a:ext uri="{FF2B5EF4-FFF2-40B4-BE49-F238E27FC236}">
                  <a16:creationId xmlns:a16="http://schemas.microsoft.com/office/drawing/2014/main" xmlns="" id="{5A888D46-3943-47B5-B147-68CAE9170200}"/>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4" name="Oval 263">
              <a:extLst>
                <a:ext uri="{FF2B5EF4-FFF2-40B4-BE49-F238E27FC236}">
                  <a16:creationId xmlns:a16="http://schemas.microsoft.com/office/drawing/2014/main" xmlns="" id="{FB1E1049-D3C5-491B-96C3-C78151F49886}"/>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5" name="Oval 264">
              <a:extLst>
                <a:ext uri="{FF2B5EF4-FFF2-40B4-BE49-F238E27FC236}">
                  <a16:creationId xmlns:a16="http://schemas.microsoft.com/office/drawing/2014/main" xmlns="" id="{5A1375B8-9CD1-4CB0-A04C-803254E26F75}"/>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6" name="Oval 265">
              <a:extLst>
                <a:ext uri="{FF2B5EF4-FFF2-40B4-BE49-F238E27FC236}">
                  <a16:creationId xmlns:a16="http://schemas.microsoft.com/office/drawing/2014/main" xmlns="" id="{42950462-D9A1-4696-B1EB-3E2F098973CF}"/>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7" name="Oval 266">
              <a:extLst>
                <a:ext uri="{FF2B5EF4-FFF2-40B4-BE49-F238E27FC236}">
                  <a16:creationId xmlns:a16="http://schemas.microsoft.com/office/drawing/2014/main" xmlns="" id="{E4D7FACC-2E48-4494-978F-CB98B5D3E8DD}"/>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8" name="Oval 267">
              <a:extLst>
                <a:ext uri="{FF2B5EF4-FFF2-40B4-BE49-F238E27FC236}">
                  <a16:creationId xmlns:a16="http://schemas.microsoft.com/office/drawing/2014/main" xmlns="" id="{91D9C619-E394-4F58-9866-F96B2D7AC977}"/>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9" name="Oval 268">
              <a:extLst>
                <a:ext uri="{FF2B5EF4-FFF2-40B4-BE49-F238E27FC236}">
                  <a16:creationId xmlns:a16="http://schemas.microsoft.com/office/drawing/2014/main" xmlns="" id="{4E4AA0C0-D537-4921-926F-F65895CAEAEB}"/>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0" name="Oval 269">
              <a:extLst>
                <a:ext uri="{FF2B5EF4-FFF2-40B4-BE49-F238E27FC236}">
                  <a16:creationId xmlns:a16="http://schemas.microsoft.com/office/drawing/2014/main" xmlns="" id="{9A4F83E5-2BB9-477A-977F-091B0777FAA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1" name="Oval 270">
              <a:extLst>
                <a:ext uri="{FF2B5EF4-FFF2-40B4-BE49-F238E27FC236}">
                  <a16:creationId xmlns:a16="http://schemas.microsoft.com/office/drawing/2014/main" xmlns="" id="{D3552CE4-E0D8-4B46-B676-E34BDAD51B00}"/>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2" name="Oval 271">
              <a:extLst>
                <a:ext uri="{FF2B5EF4-FFF2-40B4-BE49-F238E27FC236}">
                  <a16:creationId xmlns:a16="http://schemas.microsoft.com/office/drawing/2014/main" xmlns="" id="{DFDE22DA-C295-4F8E-B16A-5AC350DC337D}"/>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3" name="Oval 272">
              <a:extLst>
                <a:ext uri="{FF2B5EF4-FFF2-40B4-BE49-F238E27FC236}">
                  <a16:creationId xmlns:a16="http://schemas.microsoft.com/office/drawing/2014/main" xmlns="" id="{7EC8D846-0BC3-4FF4-96D2-5B1AD6F123C1}"/>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4" name="Oval 273">
              <a:extLst>
                <a:ext uri="{FF2B5EF4-FFF2-40B4-BE49-F238E27FC236}">
                  <a16:creationId xmlns:a16="http://schemas.microsoft.com/office/drawing/2014/main" xmlns="" id="{A8911ED3-E9F9-4DA1-A506-42D8FF7AA6ED}"/>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5" name="Oval 274">
              <a:extLst>
                <a:ext uri="{FF2B5EF4-FFF2-40B4-BE49-F238E27FC236}">
                  <a16:creationId xmlns:a16="http://schemas.microsoft.com/office/drawing/2014/main" xmlns="" id="{18685FD3-EAE2-49E8-AA9F-E660EE533A3A}"/>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6" name="Oval 275">
              <a:extLst>
                <a:ext uri="{FF2B5EF4-FFF2-40B4-BE49-F238E27FC236}">
                  <a16:creationId xmlns:a16="http://schemas.microsoft.com/office/drawing/2014/main" xmlns="" id="{AF896776-A827-4CE6-A5BA-EF58D70D8024}"/>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277" name="TextBox 134">
            <a:extLst>
              <a:ext uri="{FF2B5EF4-FFF2-40B4-BE49-F238E27FC236}">
                <a16:creationId xmlns:a16="http://schemas.microsoft.com/office/drawing/2014/main" xmlns="" id="{007A98AF-2096-43E6-9C12-9914C4EC1198}"/>
              </a:ext>
            </a:extLst>
          </p:cNvPr>
          <p:cNvSpPr txBox="1">
            <a:spLocks noChangeArrowheads="1"/>
          </p:cNvSpPr>
          <p:nvPr/>
        </p:nvSpPr>
        <p:spPr bwMode="auto">
          <a:xfrm>
            <a:off x="143669" y="5063671"/>
            <a:ext cx="2759075"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sz="1400" b="1">
                <a:latin typeface="Verdana" charset="0"/>
                <a:cs typeface="Verdana" charset="0"/>
              </a:rPr>
              <a:t>Konventa e Budapestit</a:t>
            </a:r>
          </a:p>
          <a:p>
            <a:r>
              <a:rPr lang="sq-AL" sz="1400" b="1">
                <a:latin typeface="Verdana" charset="0"/>
                <a:cs typeface="Verdana" charset="0"/>
              </a:rPr>
              <a:t>Ratifikuar/aderuar: </a:t>
            </a:r>
            <a:r>
              <a:rPr lang="sq-AL" sz="2800" b="1">
                <a:solidFill>
                  <a:srgbClr val="FF0000"/>
                </a:solidFill>
                <a:latin typeface="Verdana" charset="0"/>
                <a:cs typeface="Verdana" charset="0"/>
              </a:rPr>
              <a:t>65</a:t>
            </a:r>
          </a:p>
        </p:txBody>
      </p:sp>
      <p:sp>
        <p:nvSpPr>
          <p:cNvPr id="278" name="TextBox 135">
            <a:extLst>
              <a:ext uri="{FF2B5EF4-FFF2-40B4-BE49-F238E27FC236}">
                <a16:creationId xmlns:a16="http://schemas.microsoft.com/office/drawing/2014/main" xmlns="" id="{AAE0504E-B95A-4588-B262-710CE58472E8}"/>
              </a:ext>
            </a:extLst>
          </p:cNvPr>
          <p:cNvSpPr txBox="1">
            <a:spLocks noChangeArrowheads="1"/>
          </p:cNvSpPr>
          <p:nvPr/>
        </p:nvSpPr>
        <p:spPr bwMode="auto">
          <a:xfrm>
            <a:off x="143669" y="5781692"/>
            <a:ext cx="2759075"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sz="1400" b="1">
                <a:latin typeface="Verdana" charset="0"/>
                <a:cs typeface="Verdana" charset="0"/>
              </a:rPr>
              <a:t>Nënshkruar: 3</a:t>
            </a:r>
          </a:p>
        </p:txBody>
      </p:sp>
      <p:sp>
        <p:nvSpPr>
          <p:cNvPr id="279" name="TextBox 136">
            <a:extLst>
              <a:ext uri="{FF2B5EF4-FFF2-40B4-BE49-F238E27FC236}">
                <a16:creationId xmlns:a16="http://schemas.microsoft.com/office/drawing/2014/main" xmlns="" id="{B064B17D-C0A7-4157-95EA-C11CC3B1E897}"/>
              </a:ext>
            </a:extLst>
          </p:cNvPr>
          <p:cNvSpPr txBox="1">
            <a:spLocks noChangeArrowheads="1"/>
          </p:cNvSpPr>
          <p:nvPr/>
        </p:nvSpPr>
        <p:spPr bwMode="auto">
          <a:xfrm>
            <a:off x="143669" y="6213938"/>
            <a:ext cx="2759075"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sz="1400" b="1">
                <a:latin typeface="Verdana" charset="0"/>
                <a:cs typeface="Verdana" charset="0"/>
              </a:rPr>
              <a:t>Të ftuara për aderim:  9</a:t>
            </a:r>
          </a:p>
        </p:txBody>
      </p:sp>
      <p:sp>
        <p:nvSpPr>
          <p:cNvPr id="280" name="TextBox 137">
            <a:extLst>
              <a:ext uri="{FF2B5EF4-FFF2-40B4-BE49-F238E27FC236}">
                <a16:creationId xmlns:a16="http://schemas.microsoft.com/office/drawing/2014/main" xmlns="" id="{28DF8872-DF93-465C-AFF6-2774EE9AE504}"/>
              </a:ext>
            </a:extLst>
          </p:cNvPr>
          <p:cNvSpPr txBox="1">
            <a:spLocks noChangeArrowheads="1"/>
          </p:cNvSpPr>
          <p:nvPr/>
        </p:nvSpPr>
        <p:spPr bwMode="auto">
          <a:xfrm>
            <a:off x="3759994" y="5206546"/>
            <a:ext cx="4981575" cy="522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sz="1400" b="1" dirty="0">
                <a:latin typeface="Verdana" charset="0"/>
                <a:cs typeface="Verdana" charset="0"/>
              </a:rPr>
              <a:t>Shtetet tjera me ligje/projektligje kryesisht në përputhje me Konventën e Budapestit = 20</a:t>
            </a:r>
          </a:p>
        </p:txBody>
      </p:sp>
      <p:sp>
        <p:nvSpPr>
          <p:cNvPr id="281" name="Oval 280">
            <a:extLst>
              <a:ext uri="{FF2B5EF4-FFF2-40B4-BE49-F238E27FC236}">
                <a16:creationId xmlns:a16="http://schemas.microsoft.com/office/drawing/2014/main" xmlns="" id="{F38AAE3A-A171-46A6-AFE0-39A16F72AA54}"/>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2" name="Oval 281">
            <a:extLst>
              <a:ext uri="{FF2B5EF4-FFF2-40B4-BE49-F238E27FC236}">
                <a16:creationId xmlns:a16="http://schemas.microsoft.com/office/drawing/2014/main" xmlns="" id="{2E4F6651-E8BF-483C-9DDD-FFCF9754A257}"/>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3" name="Oval 282">
            <a:extLst>
              <a:ext uri="{FF2B5EF4-FFF2-40B4-BE49-F238E27FC236}">
                <a16:creationId xmlns:a16="http://schemas.microsoft.com/office/drawing/2014/main" xmlns="" id="{90BF7D76-FF65-4CDE-8141-BF6DC50860D3}"/>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4" name="Oval 283">
            <a:extLst>
              <a:ext uri="{FF2B5EF4-FFF2-40B4-BE49-F238E27FC236}">
                <a16:creationId xmlns:a16="http://schemas.microsoft.com/office/drawing/2014/main" xmlns="" id="{393E2274-386F-450D-9FF8-580DABC34300}"/>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5" name="TextBox 142">
            <a:extLst>
              <a:ext uri="{FF2B5EF4-FFF2-40B4-BE49-F238E27FC236}">
                <a16:creationId xmlns:a16="http://schemas.microsoft.com/office/drawing/2014/main" xmlns="" id="{407E8751-FB1B-4A8D-AC5F-4BD75DE8516A}"/>
              </a:ext>
            </a:extLst>
          </p:cNvPr>
          <p:cNvSpPr txBox="1">
            <a:spLocks noChangeArrowheads="1"/>
          </p:cNvSpPr>
          <p:nvPr/>
        </p:nvSpPr>
        <p:spPr bwMode="auto">
          <a:xfrm>
            <a:off x="3796506" y="5801859"/>
            <a:ext cx="4981575"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sz="1400" b="1">
                <a:latin typeface="Verdana" charset="0"/>
                <a:cs typeface="Verdana" charset="0"/>
              </a:rPr>
              <a:t>Shtete të tjera që mbështeten në Konventën e Budapestit për legjislacionin = 50+</a:t>
            </a:r>
          </a:p>
        </p:txBody>
      </p:sp>
      <p:sp>
        <p:nvSpPr>
          <p:cNvPr id="286" name="Oval 285">
            <a:extLst>
              <a:ext uri="{FF2B5EF4-FFF2-40B4-BE49-F238E27FC236}">
                <a16:creationId xmlns:a16="http://schemas.microsoft.com/office/drawing/2014/main" xmlns="" id="{430BEF88-8793-48F2-A373-ED69B32F3D28}"/>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xmlns="" id="{6C875117-E6BD-4139-A58B-DDDB7B9DC5F3}"/>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xmlns="" id="{541A807B-8922-40C7-90B5-370A2A87077F}"/>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xmlns="" id="{E3B2F6EB-2CC0-4D7D-9E45-0AF8FFB28758}"/>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xmlns="" id="{C8127321-509D-4B8F-9530-DC0CD734072B}"/>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xmlns="" id="{EF4679F0-531B-401B-BEEC-5C4C77ECF784}"/>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xmlns="" id="{39EE60B3-6120-462C-8BD2-03A11B6AF992}"/>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xmlns="" id="{F9398CEF-5430-467D-BCF9-5AC20DBF3C64}"/>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xmlns="" id="{B179BBD7-DB28-43C2-AA69-B289267D7886}"/>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xmlns="" id="{3F5B3EBC-D101-48A8-9011-245B1227BF97}"/>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xmlns="" id="{582EEB7B-3869-4933-BFC6-74DB7C2379A6}"/>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TextBox 282">
            <a:extLst>
              <a:ext uri="{FF2B5EF4-FFF2-40B4-BE49-F238E27FC236}">
                <a16:creationId xmlns:a16="http://schemas.microsoft.com/office/drawing/2014/main" xmlns="" id="{634636A8-EAC3-4402-8950-6CEBA6D96B85}"/>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q-AL" sz="4000" b="1">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xmlns="" val="1991183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9</a:t>
            </a:fld>
            <a:endParaRPr lang="en-GB" smtClean="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9</a:t>
            </a:fld>
            <a:endParaRPr lang="en-GB" smtClean="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latin typeface="Arial" panose="020B0604020202020204" pitchFamily="34" charset="0"/>
                <a:cs typeface="Arial" panose="020B0604020202020204" pitchFamily="34" charset="0"/>
              </a:rPr>
              <a:t>Procesi i anëtarësimit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Content Placeholder 2">
            <a:extLst>
              <a:ext uri="{FF2B5EF4-FFF2-40B4-BE49-F238E27FC236}">
                <a16:creationId xmlns:a16="http://schemas.microsoft.com/office/drawing/2014/main" xmlns="" id="{07DD1915-02FE-4841-97F9-5C35390869CD}"/>
              </a:ext>
            </a:extLst>
          </p:cNvPr>
          <p:cNvSpPr txBox="1">
            <a:spLocks/>
          </p:cNvSpPr>
          <p:nvPr/>
        </p:nvSpPr>
        <p:spPr>
          <a:xfrm>
            <a:off x="323528" y="1268760"/>
            <a:ext cx="8435280" cy="5112568"/>
          </a:xfrm>
          <a:prstGeom prst="rect">
            <a:avLst/>
          </a:prstGeom>
        </p:spPr>
        <p:txBody>
          <a:bodyPr>
            <a:normAutofit fontScale="625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lnSpc>
                <a:spcPct val="120000"/>
              </a:lnSpc>
              <a:spcBef>
                <a:spcPts val="600"/>
              </a:spcBef>
              <a:spcAft>
                <a:spcPts val="600"/>
              </a:spcAft>
              <a:buFont typeface="+mj-lt"/>
              <a:buAutoNum type="arabicPeriod"/>
              <a:defRPr/>
            </a:pPr>
            <a:r>
              <a:rPr lang="sq-AL" b="1">
                <a:latin typeface="Arial" panose="020B0604020202020204" pitchFamily="34" charset="0"/>
                <a:cs typeface="Arial" panose="020B0604020202020204" pitchFamily="34" charset="0"/>
              </a:rPr>
              <a:t>Shprehja e interesit</a:t>
            </a:r>
          </a:p>
          <a:p>
            <a:pPr marL="514350" indent="-514350">
              <a:lnSpc>
                <a:spcPct val="120000"/>
              </a:lnSpc>
              <a:spcBef>
                <a:spcPts val="600"/>
              </a:spcBef>
              <a:spcAft>
                <a:spcPts val="600"/>
              </a:spcAft>
              <a:buFont typeface="+mj-lt"/>
              <a:buAutoNum type="arabicPeriod"/>
              <a:defRPr/>
            </a:pPr>
            <a:r>
              <a:rPr lang="sq-AL" b="1">
                <a:latin typeface="Arial" panose="020B0604020202020204" pitchFamily="34" charset="0"/>
                <a:cs typeface="Arial" panose="020B0604020202020204" pitchFamily="34" charset="0"/>
              </a:rPr>
              <a:t>Analiza e legjislacionit dhe e kontekstit</a:t>
            </a:r>
          </a:p>
          <a:p>
            <a:pPr marL="514350" indent="-514350">
              <a:lnSpc>
                <a:spcPct val="120000"/>
              </a:lnSpc>
              <a:spcBef>
                <a:spcPts val="600"/>
              </a:spcBef>
              <a:spcAft>
                <a:spcPts val="600"/>
              </a:spcAft>
              <a:buFont typeface="+mj-lt"/>
              <a:buAutoNum type="arabicPeriod"/>
              <a:defRPr/>
            </a:pPr>
            <a:r>
              <a:rPr lang="sq-AL" b="1">
                <a:latin typeface="Arial" panose="020B0604020202020204" pitchFamily="34" charset="0"/>
                <a:cs typeface="Arial" panose="020B0604020202020204" pitchFamily="34" charset="0"/>
              </a:rPr>
              <a:t>Misioni këshillëdhënës lidhur me legjislacionin e krimit kibernetik</a:t>
            </a:r>
          </a:p>
          <a:p>
            <a:pPr marL="514350" indent="-514350">
              <a:lnSpc>
                <a:spcPct val="120000"/>
              </a:lnSpc>
              <a:spcBef>
                <a:spcPts val="600"/>
              </a:spcBef>
              <a:spcAft>
                <a:spcPts val="600"/>
              </a:spcAft>
              <a:buFont typeface="+mj-lt"/>
              <a:buAutoNum type="arabicPeriod"/>
              <a:defRPr/>
            </a:pPr>
            <a:r>
              <a:rPr lang="sq-AL" b="1">
                <a:latin typeface="Arial" panose="020B0604020202020204" pitchFamily="34" charset="0"/>
                <a:cs typeface="Arial" panose="020B0604020202020204" pitchFamily="34" charset="0"/>
              </a:rPr>
              <a:t>Legjislacioni në pajtim me dispozitat e Konventës së Budapestit</a:t>
            </a:r>
          </a:p>
          <a:p>
            <a:pPr marL="514350" indent="-514350">
              <a:lnSpc>
                <a:spcPct val="120000"/>
              </a:lnSpc>
              <a:spcBef>
                <a:spcPts val="600"/>
              </a:spcBef>
              <a:spcAft>
                <a:spcPts val="600"/>
              </a:spcAft>
              <a:buFont typeface="+mj-lt"/>
              <a:buAutoNum type="arabicPeriod"/>
              <a:defRPr/>
            </a:pPr>
            <a:r>
              <a:rPr lang="sq-AL" b="1">
                <a:latin typeface="Arial" panose="020B0604020202020204" pitchFamily="34" charset="0"/>
                <a:cs typeface="Arial" panose="020B0604020202020204" pitchFamily="34" charset="0"/>
              </a:rPr>
              <a:t>Kërkesa për t'u anëtarësuar në KB, zyrtarizuar nga Qeveria dhe dërguar në Këshillin e Evropës</a:t>
            </a:r>
          </a:p>
          <a:p>
            <a:pPr marL="514350" indent="-514350">
              <a:lnSpc>
                <a:spcPct val="120000"/>
              </a:lnSpc>
              <a:spcBef>
                <a:spcPts val="600"/>
              </a:spcBef>
              <a:spcAft>
                <a:spcPts val="600"/>
              </a:spcAft>
              <a:buFont typeface="+mj-lt"/>
              <a:buAutoNum type="arabicPeriod"/>
              <a:defRPr/>
            </a:pPr>
            <a:r>
              <a:rPr lang="sq-AL" b="1">
                <a:latin typeface="Arial" panose="020B0604020202020204" pitchFamily="34" charset="0"/>
                <a:cs typeface="Arial" panose="020B0604020202020204" pitchFamily="34" charset="0"/>
              </a:rPr>
              <a:t>Analiza e kërkesës nga Zyra e Traktatit dhe vendimi nga Komiteti i Konventës së Krimit Kibernetik</a:t>
            </a:r>
          </a:p>
          <a:p>
            <a:pPr marL="514350" indent="-514350">
              <a:lnSpc>
                <a:spcPct val="120000"/>
              </a:lnSpc>
              <a:spcBef>
                <a:spcPts val="600"/>
              </a:spcBef>
              <a:spcAft>
                <a:spcPts val="600"/>
              </a:spcAft>
              <a:buFont typeface="+mj-lt"/>
              <a:buAutoNum type="arabicPeriod"/>
              <a:defRPr/>
            </a:pPr>
            <a:r>
              <a:rPr lang="sq-AL" b="1">
                <a:latin typeface="Arial" panose="020B0604020202020204" pitchFamily="34" charset="0"/>
                <a:cs typeface="Arial" panose="020B0604020202020204" pitchFamily="34" charset="0"/>
              </a:rPr>
              <a:t>Ftesa për vendin për anëtarësim në KB</a:t>
            </a:r>
          </a:p>
          <a:p>
            <a:pPr marL="514350" indent="-514350">
              <a:lnSpc>
                <a:spcPct val="120000"/>
              </a:lnSpc>
              <a:spcBef>
                <a:spcPts val="600"/>
              </a:spcBef>
              <a:spcAft>
                <a:spcPts val="600"/>
              </a:spcAft>
              <a:buFont typeface="+mj-lt"/>
              <a:buAutoNum type="arabicPeriod"/>
              <a:defRPr/>
            </a:pPr>
            <a:r>
              <a:rPr lang="sq-AL" b="1">
                <a:latin typeface="Arial" panose="020B0604020202020204" pitchFamily="34" charset="0"/>
                <a:cs typeface="Arial" panose="020B0604020202020204" pitchFamily="34" charset="0"/>
              </a:rPr>
              <a:t>Ratifikimi dhe instrumentet e anëtarësimit të depozituara në Strasburg</a:t>
            </a:r>
          </a:p>
        </p:txBody>
      </p:sp>
      <p:sp>
        <p:nvSpPr>
          <p:cNvPr id="7" name="Rounded Rectangle 1">
            <a:extLst>
              <a:ext uri="{FF2B5EF4-FFF2-40B4-BE49-F238E27FC236}">
                <a16:creationId xmlns:a16="http://schemas.microsoft.com/office/drawing/2014/main" xmlns="" id="{9DC4FF4E-1B71-4657-AA41-52944EAE3822}"/>
              </a:ext>
            </a:extLst>
          </p:cNvPr>
          <p:cNvSpPr/>
          <p:nvPr/>
        </p:nvSpPr>
        <p:spPr>
          <a:xfrm>
            <a:off x="107504" y="2564904"/>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8" name="Rounded Rectangle 10">
            <a:extLst>
              <a:ext uri="{FF2B5EF4-FFF2-40B4-BE49-F238E27FC236}">
                <a16:creationId xmlns:a16="http://schemas.microsoft.com/office/drawing/2014/main" xmlns="" id="{2C857D2B-5A3C-4597-8539-B3BBFD7C0BD0}"/>
              </a:ext>
            </a:extLst>
          </p:cNvPr>
          <p:cNvSpPr/>
          <p:nvPr/>
        </p:nvSpPr>
        <p:spPr>
          <a:xfrm>
            <a:off x="107504" y="3356992"/>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9" name="Rounded Rectangle 11">
            <a:extLst>
              <a:ext uri="{FF2B5EF4-FFF2-40B4-BE49-F238E27FC236}">
                <a16:creationId xmlns:a16="http://schemas.microsoft.com/office/drawing/2014/main" xmlns="" id="{29151DA5-5ABE-4ABA-A8B4-10B45D26E159}"/>
              </a:ext>
            </a:extLst>
          </p:cNvPr>
          <p:cNvSpPr/>
          <p:nvPr/>
        </p:nvSpPr>
        <p:spPr>
          <a:xfrm>
            <a:off x="107504" y="4869160"/>
            <a:ext cx="8928546"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0" name="Rounded Rectangle 12">
            <a:extLst>
              <a:ext uri="{FF2B5EF4-FFF2-40B4-BE49-F238E27FC236}">
                <a16:creationId xmlns:a16="http://schemas.microsoft.com/office/drawing/2014/main" xmlns="" id="{AA07272E-4439-46E9-B529-AC893B205E40}"/>
              </a:ext>
            </a:extLst>
          </p:cNvPr>
          <p:cNvSpPr/>
          <p:nvPr/>
        </p:nvSpPr>
        <p:spPr>
          <a:xfrm>
            <a:off x="107504" y="5373216"/>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xmlns="" id="{B6AB50EC-3009-43FA-932C-F58109F5943A}"/>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20341411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14529</TotalTime>
  <Words>2297</Words>
  <Application>Microsoft Office PowerPoint</Application>
  <PresentationFormat>On-screen Show (4:3)</PresentationFormat>
  <Paragraphs>352</Paragraphs>
  <Slides>21</Slides>
  <Notes>16</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Windows User</cp:lastModifiedBy>
  <cp:revision>357</cp:revision>
  <dcterms:created xsi:type="dcterms:W3CDTF">2012-01-25T15:22:10Z</dcterms:created>
  <dcterms:modified xsi:type="dcterms:W3CDTF">2021-04-27T15:23:13Z</dcterms:modified>
</cp:coreProperties>
</file>